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handoutMasterIdLst>
    <p:handoutMasterId r:id="rId64"/>
  </p:handoutMasterIdLst>
  <p:sldIdLst>
    <p:sldId id="257" r:id="rId2"/>
    <p:sldId id="334" r:id="rId3"/>
    <p:sldId id="424" r:id="rId4"/>
    <p:sldId id="425" r:id="rId5"/>
    <p:sldId id="426" r:id="rId6"/>
    <p:sldId id="430" r:id="rId7"/>
    <p:sldId id="431" r:id="rId8"/>
    <p:sldId id="432" r:id="rId9"/>
    <p:sldId id="427" r:id="rId10"/>
    <p:sldId id="428" r:id="rId11"/>
    <p:sldId id="433" r:id="rId12"/>
    <p:sldId id="434" r:id="rId13"/>
    <p:sldId id="435" r:id="rId14"/>
    <p:sldId id="436" r:id="rId15"/>
    <p:sldId id="437" r:id="rId16"/>
    <p:sldId id="440" r:id="rId17"/>
    <p:sldId id="438" r:id="rId18"/>
    <p:sldId id="439" r:id="rId19"/>
    <p:sldId id="441" r:id="rId20"/>
    <p:sldId id="443" r:id="rId21"/>
    <p:sldId id="444" r:id="rId22"/>
    <p:sldId id="446" r:id="rId23"/>
    <p:sldId id="448" r:id="rId24"/>
    <p:sldId id="442" r:id="rId25"/>
    <p:sldId id="451" r:id="rId26"/>
    <p:sldId id="450" r:id="rId27"/>
    <p:sldId id="461" r:id="rId28"/>
    <p:sldId id="449" r:id="rId29"/>
    <p:sldId id="452" r:id="rId30"/>
    <p:sldId id="453" r:id="rId31"/>
    <p:sldId id="454" r:id="rId32"/>
    <p:sldId id="455" r:id="rId33"/>
    <p:sldId id="456" r:id="rId34"/>
    <p:sldId id="462" r:id="rId35"/>
    <p:sldId id="457" r:id="rId36"/>
    <p:sldId id="463" r:id="rId37"/>
    <p:sldId id="464" r:id="rId38"/>
    <p:sldId id="465" r:id="rId39"/>
    <p:sldId id="532" r:id="rId40"/>
    <p:sldId id="533" r:id="rId41"/>
    <p:sldId id="534" r:id="rId42"/>
    <p:sldId id="535" r:id="rId43"/>
    <p:sldId id="536" r:id="rId44"/>
    <p:sldId id="537" r:id="rId45"/>
    <p:sldId id="538" r:id="rId46"/>
    <p:sldId id="539" r:id="rId47"/>
    <p:sldId id="540" r:id="rId48"/>
    <p:sldId id="541" r:id="rId49"/>
    <p:sldId id="542" r:id="rId50"/>
    <p:sldId id="543" r:id="rId51"/>
    <p:sldId id="544" r:id="rId52"/>
    <p:sldId id="545" r:id="rId53"/>
    <p:sldId id="546" r:id="rId54"/>
    <p:sldId id="547" r:id="rId55"/>
    <p:sldId id="548" r:id="rId56"/>
    <p:sldId id="549" r:id="rId57"/>
    <p:sldId id="550" r:id="rId58"/>
    <p:sldId id="551" r:id="rId59"/>
    <p:sldId id="423" r:id="rId60"/>
    <p:sldId id="553" r:id="rId61"/>
    <p:sldId id="552" r:id="rId6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 autoAdjust="0"/>
    <p:restoredTop sz="95782" autoAdjust="0"/>
  </p:normalViewPr>
  <p:slideViewPr>
    <p:cSldViewPr>
      <p:cViewPr varScale="1">
        <p:scale>
          <a:sx n="122" d="100"/>
          <a:sy n="122" d="100"/>
        </p:scale>
        <p:origin x="896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handoutMaster" Target="handoutMasters/handoutMaster1.xml"/><Relationship Id="rId69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is, Gareth" userId="0ca0577c-2ada-4abb-9a17-e7a804bbaaa5" providerId="ADAL" clId="{8D276DEB-9ECF-474F-8641-C8D9886C5626}"/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10/11/19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tiff>
</file>

<file path=ppt/media/image32.tiff>
</file>

<file path=ppt/media/image33.tiff>
</file>

<file path=ppt/media/image34.png>
</file>

<file path=ppt/media/image35.tiff>
</file>

<file path=ppt/media/image36.tiff>
</file>

<file path=ppt/media/image37.tiff>
</file>

<file path=ppt/media/image38.tiff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10/11/19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10/11/19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jobs.gamesindustry.biz/gamer-network/uk-and-europe/junior-graphic-designer---artworker-gamer-network-id10539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obs.gamesindustry.biz/gamer-network/uk-and-europe/junior-graphic-designer---artworker-gamer-network-id105393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jobs.gamesindustry.biz/datascope/uk-and-europe/junior-c--wpf-programmer---london----35-000-id109364" TargetMode="External"/><Relationship Id="rId2" Type="http://schemas.openxmlformats.org/officeDocument/2006/relationships/hyperlink" Target="https://jobs.gamesindustry.biz/sumo-digital/uk-and-europe/junior-programmer-the-chinese-room--brighton-id10835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obs.gamesindustry.biz/opm/uk-and-europe/graduate-gameplay-programmer-andndash--cross-platform-andndash--north-west-uk-id95234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jobs.gamesindustry.biz/amiqus-games/liverpool/north-west/united-kingdom/uk-and-europe/technical-designer-id107134" TargetMode="External"/><Relationship Id="rId2" Type="http://schemas.openxmlformats.org/officeDocument/2006/relationships/hyperlink" Target="https://jobs.gamesindustry.biz/datascope/uk-and-europe/game-designer--junior--malta-20-32k-eur---benefits-id10996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obs.gamesindustry.biz/big-planet/north/united-kingdom/uk-and-europe/uk-s-90--metacritic-aaa-racing-studio-hiring-track-designer-id79923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jobs.gamesindustry.biz/datascope/uk-and-europe/3d-animator--london--mobile---35-000---benefits-id109931" TargetMode="External"/><Relationship Id="rId2" Type="http://schemas.openxmlformats.org/officeDocument/2006/relationships/hyperlink" Target="https://jobs.gamesindustry.biz/oxford-medical-simulation/united-kingdom/uk-and-europe/technical-animator-id107931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jobs.gamesindustry.biz/sumo-digital/anywhere/sound-designer-sumo-sheffield-id100072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jobs.gamesindustry.biz/opm/amsterdam/the-netherlands/uk-and-europe/copy-writer-andndash--netherlands-andndash--permanent-andndash--aaa-online-games-id110012" TargetMode="External"/><Relationship Id="rId2" Type="http://schemas.openxmlformats.org/officeDocument/2006/relationships/hyperlink" Target="https://jobs.gamesindustry.biz/gamer-network/brighton/south-east/united-kingdom/uk-and-europe/news-reporter-rock--paper--shotgun-id109392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jobs.gamesindustry.biz/big-planet/uk-and-europe/junior-vfx-artist-aaa-games-cheshire-uk-id110110" TargetMode="External"/><Relationship Id="rId2" Type="http://schemas.openxmlformats.org/officeDocument/2006/relationships/hyperlink" Target="https://jobs.gamesindustry.biz/gamer-network/uk-and-europe/junior-graphic-designer---artworker-gamer-network-id10539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obs.gamesindustry.biz/kwalee/leamington-spa/midlands/united-kingdom/uk-and-europe/junior-games-artist-id96538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80.lv/articles/001agt-004adk-teens-room-interior-production/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ix_Thinking_Hats" TargetMode="External"/><Relationship Id="rId2" Type="http://schemas.openxmlformats.org/officeDocument/2006/relationships/hyperlink" Target="https://en.wikipedia.org/wiki/Action_learning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jobs.gamesindustry.biz/kwalee/leamington-spa/midlands/united-kingdom/uk-and-europe/junior-games-artist-id9653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jobs.gamesindustry.biz/kwalee/leamington-spa/midlands/united-kingdom/uk-and-europe/junior-games-artist-id96538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jobs.gamesindustry.biz/kwalee/leamington-spa/midlands/united-kingdom/uk-and-europe/junior-games-artist-id96538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jobs.gamesindustry.biz/gamer-network/uk-and-europe/junior-graphic-designer---artworker-gamer-network-id10539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3" name="Picture 7" descr="https://lh6.googleusercontent.com/zdVc9a5gHTae7VrNZXI-q1ppY_MB-A5E0D9tYeaTzS_J8WpeXmeCckgzMl1HBcBx2QhpYTWpg0itQQr7s2_SSoZLOBtFCT-hS88g6d1VgzdKSwHnDr7cgVAls-Wfe6UOMMUQ6zJYN1w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2038" y="-3773488"/>
            <a:ext cx="552450" cy="476250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6211669"/>
            <a:ext cx="52920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GAM340: Professional Practice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BA(Hons) Game Development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4</a:t>
            </a:r>
            <a:r>
              <a:rPr lang="en-US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: </a:t>
            </a:r>
            <a:r>
              <a:rPr lang="en-GB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Building and honing your skills</a:t>
            </a:r>
          </a:p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Art</a:t>
            </a:r>
          </a:p>
          <a:p>
            <a:pPr lvl="2"/>
            <a:r>
              <a:rPr lang="en-US" sz="1800" u="sng" dirty="0">
                <a:hlinkClick r:id="rId2"/>
              </a:rPr>
              <a:t>https://jobs.gamesindustry.biz/gamer-network/uk-and-europe/junior-graphic-designer---artworker-gamer-network-id105393</a:t>
            </a:r>
            <a:endParaRPr lang="en-GB" sz="1800" dirty="0"/>
          </a:p>
          <a:p>
            <a:pPr lvl="2"/>
            <a:endParaRPr lang="en-GB" dirty="0"/>
          </a:p>
          <a:p>
            <a:pPr lvl="1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3DD822-9D7E-0C47-AE7E-102AC2100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174235"/>
            <a:ext cx="3762263" cy="45647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7C0601-07CD-DA42-AC9E-5D1C75724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9463" y="3270006"/>
            <a:ext cx="4689290" cy="237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976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Art</a:t>
            </a:r>
          </a:p>
          <a:p>
            <a:pPr lvl="2"/>
            <a:r>
              <a:rPr lang="en-US" sz="1800" u="sng" dirty="0">
                <a:hlinkClick r:id="rId2"/>
              </a:rPr>
              <a:t>https://jobs.gamesindustry.biz/gamer-network/uk-and-europe/junior-graphic-designer---artworker-gamer-network-id105393</a:t>
            </a:r>
            <a:endParaRPr lang="en-US" sz="1800" u="sng" dirty="0"/>
          </a:p>
          <a:p>
            <a:pPr lvl="2"/>
            <a:endParaRPr lang="en-GB" sz="1800" dirty="0"/>
          </a:p>
          <a:p>
            <a:pPr lvl="2"/>
            <a:r>
              <a:rPr lang="en-GB" dirty="0"/>
              <a:t>Effectively</a:t>
            </a:r>
          </a:p>
          <a:p>
            <a:pPr lvl="3"/>
            <a:r>
              <a:rPr lang="en-GB" dirty="0"/>
              <a:t>Gamer Network is a website, this role is making visual content</a:t>
            </a:r>
          </a:p>
          <a:p>
            <a:pPr lvl="3"/>
            <a:r>
              <a:rPr lang="en-GB" dirty="0"/>
              <a:t>‘graphic design’</a:t>
            </a:r>
          </a:p>
          <a:p>
            <a:pPr lvl="3"/>
            <a:r>
              <a:rPr lang="en-GB" dirty="0"/>
              <a:t>Adobe CS (InDesign, Photoshop, Illustrator, Premier)</a:t>
            </a:r>
          </a:p>
          <a:p>
            <a:pPr lvl="3"/>
            <a:r>
              <a:rPr lang="en-GB" dirty="0"/>
              <a:t>‘your portfolio will be the main focus of our evaluation’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7722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Art</a:t>
            </a:r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F6B2B5-BCE1-AF4A-95DB-A99EAA6B18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03" t="5250" b="30701"/>
          <a:stretch/>
        </p:blipFill>
        <p:spPr>
          <a:xfrm>
            <a:off x="150004" y="2249488"/>
            <a:ext cx="5172960" cy="36277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AC8EA4-3C81-D74C-AF2E-20638CDA3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05" t="64049" r="13984"/>
          <a:stretch/>
        </p:blipFill>
        <p:spPr>
          <a:xfrm>
            <a:off x="5111552" y="3680878"/>
            <a:ext cx="4032448" cy="246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050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Art</a:t>
            </a:r>
          </a:p>
          <a:p>
            <a:pPr lvl="2"/>
            <a:r>
              <a:rPr lang="en-GB" dirty="0"/>
              <a:t>Effectively</a:t>
            </a:r>
          </a:p>
          <a:p>
            <a:pPr lvl="3"/>
            <a:r>
              <a:rPr lang="en-GB" dirty="0"/>
              <a:t>You love VFX</a:t>
            </a:r>
          </a:p>
          <a:p>
            <a:pPr lvl="3"/>
            <a:r>
              <a:rPr lang="en-GB" dirty="0"/>
              <a:t>And not in real time engines either (Maya)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209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Art</a:t>
            </a:r>
          </a:p>
          <a:p>
            <a:pPr lvl="2"/>
            <a:r>
              <a:rPr lang="en-GB" dirty="0"/>
              <a:t>In general</a:t>
            </a:r>
          </a:p>
          <a:p>
            <a:pPr lvl="3"/>
            <a:r>
              <a:rPr lang="en-GB" dirty="0"/>
              <a:t>Key technical packages (Maya, Unreal/Unity, Abode Creative Suite)</a:t>
            </a:r>
          </a:p>
          <a:p>
            <a:pPr lvl="4"/>
            <a:r>
              <a:rPr lang="en-GB" dirty="0"/>
              <a:t>Get good at using these</a:t>
            </a:r>
          </a:p>
          <a:p>
            <a:pPr lvl="3"/>
            <a:r>
              <a:rPr lang="en-GB" dirty="0"/>
              <a:t>Key skills depend on what you want to do</a:t>
            </a:r>
          </a:p>
          <a:p>
            <a:pPr lvl="4"/>
            <a:r>
              <a:rPr lang="en-GB" dirty="0"/>
              <a:t>3D modelling / materials</a:t>
            </a:r>
          </a:p>
          <a:p>
            <a:pPr lvl="4"/>
            <a:r>
              <a:rPr lang="en-GB" dirty="0"/>
              <a:t>2D work</a:t>
            </a:r>
          </a:p>
          <a:p>
            <a:pPr lvl="4"/>
            <a:r>
              <a:rPr lang="en-GB" dirty="0"/>
              <a:t>VFX</a:t>
            </a:r>
          </a:p>
          <a:p>
            <a:pPr lvl="4"/>
            <a:r>
              <a:rPr lang="en-GB" dirty="0"/>
              <a:t>Concepting </a:t>
            </a:r>
          </a:p>
          <a:p>
            <a:pPr lvl="4"/>
            <a:r>
              <a:rPr lang="en-GB" dirty="0"/>
              <a:t>etc</a:t>
            </a:r>
          </a:p>
        </p:txBody>
      </p:sp>
    </p:spTree>
    <p:extLst>
      <p:ext uri="{BB962C8B-B14F-4D97-AF65-F5344CB8AC3E}">
        <p14:creationId xmlns:p14="http://schemas.microsoft.com/office/powerpoint/2010/main" val="3413982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Programming</a:t>
            </a:r>
          </a:p>
          <a:p>
            <a:pPr lvl="2"/>
            <a:r>
              <a:rPr lang="en-US" sz="1800" u="sng" dirty="0">
                <a:hlinkClick r:id="rId2"/>
              </a:rPr>
              <a:t>https://jobs.gamesindustry.biz/sumo-digital/uk-and-europe/junior-programmer-the-chinese-room--brighton-id108358</a:t>
            </a:r>
            <a:endParaRPr lang="en-GB" sz="1800" dirty="0"/>
          </a:p>
          <a:p>
            <a:pPr lvl="2"/>
            <a:r>
              <a:rPr lang="en-US" sz="1800" u="sng" dirty="0">
                <a:hlinkClick r:id="rId3"/>
              </a:rPr>
              <a:t>https://jobs.gamesindustry.biz/datascope/uk-and-europe/junior-c--wpf-programmer---london----35-000-id109364</a:t>
            </a:r>
            <a:endParaRPr lang="en-GB" sz="1800" dirty="0"/>
          </a:p>
          <a:p>
            <a:pPr lvl="2"/>
            <a:r>
              <a:rPr lang="en-US" sz="1800" u="sng" dirty="0">
                <a:hlinkClick r:id="rId4"/>
              </a:rPr>
              <a:t>https://jobs.gamesindustry.biz/opm/uk-and-europe/graduate-gameplay-programmer-andndash--cross-platform-andndash--north-west-uk-id95234</a:t>
            </a:r>
            <a:endParaRPr lang="en-GB" sz="1800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4570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Junior Programmer - THE CHINESE ROOM, BRIGHTON</a:t>
            </a:r>
          </a:p>
          <a:p>
            <a:pPr lvl="2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558152-9861-C44D-A15F-1811BD4A0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2132856"/>
            <a:ext cx="5168900" cy="450850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CAF78D4-B0C4-034F-8B00-B539361A9095}"/>
              </a:ext>
            </a:extLst>
          </p:cNvPr>
          <p:cNvSpPr txBox="1">
            <a:spLocks/>
          </p:cNvSpPr>
          <p:nvPr/>
        </p:nvSpPr>
        <p:spPr>
          <a:xfrm>
            <a:off x="5544468" y="2132856"/>
            <a:ext cx="3599532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Can you code in C++</a:t>
            </a:r>
          </a:p>
          <a:p>
            <a:pPr lvl="1"/>
            <a:r>
              <a:rPr lang="en-GB" sz="1600" dirty="0"/>
              <a:t>Can you use Unreal</a:t>
            </a:r>
          </a:p>
          <a:p>
            <a:pPr lvl="1"/>
            <a:r>
              <a:rPr lang="en-GB" sz="1600" dirty="0"/>
              <a:t>Do you know maths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849081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400" dirty="0"/>
              <a:t>Junior C#/WPF Programmer – London</a:t>
            </a:r>
          </a:p>
          <a:p>
            <a:pPr lvl="2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684F37-E6CC-3649-B0D5-F7489C043B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73"/>
          <a:stretch/>
        </p:blipFill>
        <p:spPr>
          <a:xfrm>
            <a:off x="107505" y="2420888"/>
            <a:ext cx="5436964" cy="324036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68FFED9-AC9E-1F4B-8D79-583C37DD5243}"/>
              </a:ext>
            </a:extLst>
          </p:cNvPr>
          <p:cNvSpPr txBox="1">
            <a:spLocks/>
          </p:cNvSpPr>
          <p:nvPr/>
        </p:nvSpPr>
        <p:spPr>
          <a:xfrm>
            <a:off x="5544468" y="2448892"/>
            <a:ext cx="3599532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Can you code in C#</a:t>
            </a:r>
          </a:p>
          <a:p>
            <a:pPr lvl="1"/>
            <a:r>
              <a:rPr lang="en-GB" sz="1600" dirty="0"/>
              <a:t>Can you write tools in XAML</a:t>
            </a:r>
          </a:p>
          <a:p>
            <a:pPr lvl="1"/>
            <a:r>
              <a:rPr lang="en-GB" sz="1600" dirty="0"/>
              <a:t>Do you &lt;3 tools?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646115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Graduate Gameplay Programmer – Cross-platform – North West UK</a:t>
            </a:r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11AACB-EB7A-754F-A880-93FD61A6E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208386"/>
            <a:ext cx="5922312" cy="4532982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ED6DD-9E03-604E-9F44-307AE655BBB0}"/>
              </a:ext>
            </a:extLst>
          </p:cNvPr>
          <p:cNvSpPr txBox="1">
            <a:spLocks/>
          </p:cNvSpPr>
          <p:nvPr/>
        </p:nvSpPr>
        <p:spPr>
          <a:xfrm>
            <a:off x="6156176" y="2448892"/>
            <a:ext cx="2987824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Can you do gameplay coding?</a:t>
            </a:r>
          </a:p>
          <a:p>
            <a:pPr lvl="1"/>
            <a:r>
              <a:rPr lang="en-GB" sz="1600" dirty="0"/>
              <a:t>In C++</a:t>
            </a:r>
          </a:p>
          <a:p>
            <a:pPr lvl="1"/>
            <a:r>
              <a:rPr lang="en-GB" sz="1600" dirty="0"/>
              <a:t>Do you know / like maths?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85653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Programming</a:t>
            </a:r>
          </a:p>
          <a:p>
            <a:pPr lvl="2"/>
            <a:r>
              <a:rPr lang="en-GB" sz="2000" dirty="0"/>
              <a:t>In general</a:t>
            </a:r>
          </a:p>
          <a:p>
            <a:pPr lvl="3"/>
            <a:r>
              <a:rPr lang="en-GB" sz="1600" dirty="0"/>
              <a:t>Key technical packages</a:t>
            </a:r>
          </a:p>
          <a:p>
            <a:pPr lvl="4"/>
            <a:r>
              <a:rPr lang="en-GB" sz="1600" dirty="0"/>
              <a:t>C++ / C#</a:t>
            </a:r>
          </a:p>
          <a:p>
            <a:pPr lvl="4"/>
            <a:r>
              <a:rPr lang="en-GB" sz="1600" dirty="0"/>
              <a:t>Unreal / Unity (games)</a:t>
            </a:r>
          </a:p>
          <a:p>
            <a:pPr lvl="4"/>
            <a:r>
              <a:rPr lang="en-GB" sz="1600" dirty="0"/>
              <a:t>C# / XAML / forms (tools &amp; apps)</a:t>
            </a:r>
          </a:p>
          <a:p>
            <a:pPr lvl="4"/>
            <a:r>
              <a:rPr lang="en-GB" sz="1600" dirty="0" err="1"/>
              <a:t>Fullstack</a:t>
            </a:r>
            <a:r>
              <a:rPr lang="en-GB" sz="1600" dirty="0"/>
              <a:t> tech (</a:t>
            </a:r>
            <a:r>
              <a:rPr lang="en-GB" sz="1600" dirty="0" err="1"/>
              <a:t>webdev</a:t>
            </a:r>
            <a:r>
              <a:rPr lang="en-GB" sz="1600" dirty="0"/>
              <a:t>)</a:t>
            </a:r>
          </a:p>
          <a:p>
            <a:pPr lvl="3"/>
            <a:r>
              <a:rPr lang="en-GB" sz="1600" dirty="0"/>
              <a:t>Key skills depending what you want to do</a:t>
            </a:r>
          </a:p>
          <a:p>
            <a:pPr lvl="4"/>
            <a:r>
              <a:rPr lang="en-GB" sz="1600" dirty="0"/>
              <a:t>Writing software</a:t>
            </a:r>
          </a:p>
          <a:p>
            <a:pPr lvl="4"/>
            <a:r>
              <a:rPr lang="en-GB" sz="1600" dirty="0"/>
              <a:t>Debugging software</a:t>
            </a:r>
          </a:p>
          <a:p>
            <a:pPr lvl="4"/>
            <a:r>
              <a:rPr lang="en-GB" sz="1600" dirty="0"/>
              <a:t>An appreciation of maths (physics)</a:t>
            </a:r>
            <a:endParaRPr lang="en-GB" sz="1200" dirty="0"/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8787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Learning Outcomes</a:t>
            </a:r>
          </a:p>
          <a:p>
            <a:pPr lvl="1"/>
            <a:r>
              <a:rPr lang="en-GB" b="1" dirty="0"/>
              <a:t>Analyse</a:t>
            </a:r>
            <a:r>
              <a:rPr lang="en-US" dirty="0"/>
              <a:t> media to discover cues about required, desired and nice to have skills</a:t>
            </a:r>
            <a:endParaRPr lang="en-GB" sz="3200" dirty="0"/>
          </a:p>
          <a:p>
            <a:pPr lvl="1"/>
            <a:r>
              <a:rPr lang="en-US" b="1" dirty="0"/>
              <a:t>Investigate</a:t>
            </a:r>
            <a:r>
              <a:rPr lang="en-US" dirty="0"/>
              <a:t> on-line and off-line approaches and techniques to develop your skills</a:t>
            </a:r>
            <a:endParaRPr lang="en-GB" sz="3200" dirty="0"/>
          </a:p>
          <a:p>
            <a:pPr lvl="1"/>
            <a:r>
              <a:rPr lang="en-US" b="1" dirty="0"/>
              <a:t>Discuss</a:t>
            </a:r>
            <a:r>
              <a:rPr lang="en-US" dirty="0"/>
              <a:t> methods of highlighting your skills within portfolio and promotional materials</a:t>
            </a:r>
            <a:endParaRPr lang="en-GB" sz="3200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29712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Design</a:t>
            </a:r>
          </a:p>
          <a:p>
            <a:pPr lvl="2"/>
            <a:r>
              <a:rPr lang="en-US" sz="1600" u="sng" dirty="0">
                <a:hlinkClick r:id="rId2"/>
              </a:rPr>
              <a:t>https://jobs.gamesindustry.biz/datascope/uk-and-europe/game-designer--junior--malta-20-32k-eur---benefits-id109963</a:t>
            </a:r>
            <a:endParaRPr lang="en-GB" sz="1600" dirty="0"/>
          </a:p>
          <a:p>
            <a:pPr lvl="2"/>
            <a:r>
              <a:rPr lang="en-US" sz="1600" u="sng" dirty="0">
                <a:hlinkClick r:id="rId3"/>
              </a:rPr>
              <a:t>https://jobs.gamesindustry.biz/amiqus-games/liverpool/north-west/united-kingdom/uk-and-europe/technical-designer-id107134</a:t>
            </a:r>
            <a:endParaRPr lang="en-GB" sz="1600" dirty="0"/>
          </a:p>
          <a:p>
            <a:pPr lvl="2"/>
            <a:r>
              <a:rPr lang="en-US" sz="1600" u="sng" dirty="0">
                <a:hlinkClick r:id="rId4"/>
              </a:rPr>
              <a:t>https://jobs.gamesindustry.biz/big-planet/north/united-kingdom/uk-and-europe/uk-s-90--metacritic-aaa-racing-studio-hiring-track-designer-id79923</a:t>
            </a:r>
            <a:endParaRPr lang="en-GB" sz="1600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5526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400" dirty="0"/>
              <a:t>Game Designer (junior) - Malta - 20-32k EUR + benefits</a:t>
            </a:r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ED6DD-9E03-604E-9F44-307AE655BBB0}"/>
              </a:ext>
            </a:extLst>
          </p:cNvPr>
          <p:cNvSpPr txBox="1">
            <a:spLocks/>
          </p:cNvSpPr>
          <p:nvPr/>
        </p:nvSpPr>
        <p:spPr>
          <a:xfrm>
            <a:off x="6156176" y="2448892"/>
            <a:ext cx="2987824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Do you know/care about F2P mobile games?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B1F4F6-2DE6-5A44-9BCA-21B0748DA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2552700"/>
            <a:ext cx="5832648" cy="160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514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400" dirty="0"/>
              <a:t>Technical Designer</a:t>
            </a:r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ED6DD-9E03-604E-9F44-307AE655BBB0}"/>
              </a:ext>
            </a:extLst>
          </p:cNvPr>
          <p:cNvSpPr txBox="1">
            <a:spLocks/>
          </p:cNvSpPr>
          <p:nvPr/>
        </p:nvSpPr>
        <p:spPr>
          <a:xfrm>
            <a:off x="6156176" y="2448892"/>
            <a:ext cx="2987824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Do you know blueprints?</a:t>
            </a:r>
          </a:p>
          <a:p>
            <a:pPr lvl="1"/>
            <a:r>
              <a:rPr lang="en-GB" sz="1600" dirty="0"/>
              <a:t>Do you want to make prototypes?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BF84B6-FB53-0440-9E6E-0A9FD0800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27" y="2499568"/>
            <a:ext cx="5718525" cy="373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825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UK's 90% Metacritic AAA Racing Studio hiring Track Designer</a:t>
            </a:r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ED6DD-9E03-604E-9F44-307AE655BBB0}"/>
              </a:ext>
            </a:extLst>
          </p:cNvPr>
          <p:cNvSpPr txBox="1">
            <a:spLocks/>
          </p:cNvSpPr>
          <p:nvPr/>
        </p:nvSpPr>
        <p:spPr>
          <a:xfrm>
            <a:off x="6156176" y="2448892"/>
            <a:ext cx="2987824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Are you interested in racing / racing tracks?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B7130B-A82E-AF43-A363-AE5C970DC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09" y="2348880"/>
            <a:ext cx="4838180" cy="28083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FF88A5-7B75-4147-B4FA-EE585ADD0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5010806"/>
            <a:ext cx="4028514" cy="175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9432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Design</a:t>
            </a:r>
          </a:p>
          <a:p>
            <a:pPr lvl="2"/>
            <a:r>
              <a:rPr lang="en-GB" sz="2000" dirty="0"/>
              <a:t>In general</a:t>
            </a:r>
          </a:p>
          <a:p>
            <a:pPr lvl="3"/>
            <a:r>
              <a:rPr lang="en-GB" sz="1600" dirty="0"/>
              <a:t>Key technical packages</a:t>
            </a:r>
          </a:p>
          <a:p>
            <a:pPr lvl="4"/>
            <a:r>
              <a:rPr lang="en-GB" sz="1600" dirty="0"/>
              <a:t>Unreal / Unity (games)</a:t>
            </a:r>
          </a:p>
          <a:p>
            <a:pPr lvl="4"/>
            <a:r>
              <a:rPr lang="en-GB" sz="1600" dirty="0"/>
              <a:t>Often Adobe CS for presentation / pre-viz</a:t>
            </a:r>
          </a:p>
          <a:p>
            <a:pPr lvl="4"/>
            <a:r>
              <a:rPr lang="en-GB" sz="1600" dirty="0"/>
              <a:t>Scope for ‘programming’ / blueprints</a:t>
            </a:r>
          </a:p>
          <a:p>
            <a:pPr lvl="3"/>
            <a:r>
              <a:rPr lang="en-GB" sz="1600" dirty="0"/>
              <a:t>Key skills depending what you want to do</a:t>
            </a:r>
          </a:p>
          <a:p>
            <a:pPr lvl="4"/>
            <a:r>
              <a:rPr lang="en-GB" sz="1600" dirty="0"/>
              <a:t>Building levels (white box / grey box / block out)</a:t>
            </a:r>
          </a:p>
          <a:p>
            <a:pPr lvl="4"/>
            <a:r>
              <a:rPr lang="en-GB" sz="1600" dirty="0"/>
              <a:t>Creating gameplay</a:t>
            </a:r>
          </a:p>
          <a:p>
            <a:pPr lvl="4"/>
            <a:r>
              <a:rPr lang="en-GB" sz="1600" dirty="0"/>
              <a:t>Communication with others (programmers / design managers)</a:t>
            </a:r>
          </a:p>
          <a:p>
            <a:pPr lvl="4"/>
            <a:r>
              <a:rPr lang="en-GB" sz="1600" dirty="0"/>
              <a:t>(often) writing</a:t>
            </a:r>
          </a:p>
          <a:p>
            <a:pPr lvl="4"/>
            <a:r>
              <a:rPr lang="en-GB" sz="1600" dirty="0"/>
              <a:t>(sometimes) drawing &amp; graphic design</a:t>
            </a:r>
          </a:p>
          <a:p>
            <a:pPr lvl="4"/>
            <a:endParaRPr lang="en-GB" sz="1200" dirty="0"/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2395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Animation</a:t>
            </a:r>
          </a:p>
          <a:p>
            <a:pPr lvl="2"/>
            <a:r>
              <a:rPr lang="en-US" sz="1600" u="sng" dirty="0">
                <a:hlinkClick r:id="rId2"/>
              </a:rPr>
              <a:t>https://jobs.gamesindustry.biz/oxford-medical-simulation/united-kingdom/uk-and-europe/technical-animator-id107931</a:t>
            </a:r>
            <a:endParaRPr lang="en-US" sz="1600" u="sng" dirty="0"/>
          </a:p>
          <a:p>
            <a:pPr lvl="2"/>
            <a:r>
              <a:rPr lang="en-US" sz="1600" u="sng" dirty="0">
                <a:hlinkClick r:id="rId3"/>
              </a:rPr>
              <a:t>https://jobs.gamesindustry.biz/datascope/uk-and-europe/3d-animator--london--mobile---35-000---benefits-id109931</a:t>
            </a:r>
            <a:endParaRPr lang="en-GB" sz="1600" dirty="0"/>
          </a:p>
          <a:p>
            <a:pPr lvl="2"/>
            <a:endParaRPr lang="en-GB" sz="1600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88996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Technical Animator</a:t>
            </a:r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ED6DD-9E03-604E-9F44-307AE655BBB0}"/>
              </a:ext>
            </a:extLst>
          </p:cNvPr>
          <p:cNvSpPr txBox="1">
            <a:spLocks/>
          </p:cNvSpPr>
          <p:nvPr/>
        </p:nvSpPr>
        <p:spPr>
          <a:xfrm>
            <a:off x="5580112" y="2276872"/>
            <a:ext cx="3324018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Do you want to do animation for medical visualisation</a:t>
            </a:r>
          </a:p>
          <a:p>
            <a:pPr lvl="1"/>
            <a:r>
              <a:rPr lang="en-GB" sz="1600" dirty="0"/>
              <a:t>Rigging, skinning, scripting</a:t>
            </a:r>
          </a:p>
          <a:p>
            <a:pPr lvl="1"/>
            <a:r>
              <a:rPr lang="en-GB" sz="1600" dirty="0"/>
              <a:t>Optimisation</a:t>
            </a:r>
          </a:p>
          <a:p>
            <a:pPr lvl="1"/>
            <a:r>
              <a:rPr lang="en-GB" sz="1600" dirty="0"/>
              <a:t>Healthcare / VR ‘nerd’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43C5A2-FA72-0A46-9D53-3D85C8111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63259"/>
            <a:ext cx="4919517" cy="30379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28949C-0239-CB4B-B90D-F46BD0212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058" y="4830928"/>
            <a:ext cx="4893742" cy="18799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D9C3AB-BCA1-2541-84C4-8431D5259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661" y="5750037"/>
            <a:ext cx="3097067" cy="96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31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400" dirty="0"/>
              <a:t>3D Animator, London, Mobile, £35,000 + Benefits</a:t>
            </a:r>
          </a:p>
          <a:p>
            <a:pPr lvl="1"/>
            <a:endParaRPr lang="en-GB" sz="2000" dirty="0"/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ED6DD-9E03-604E-9F44-307AE655BBB0}"/>
              </a:ext>
            </a:extLst>
          </p:cNvPr>
          <p:cNvSpPr txBox="1">
            <a:spLocks/>
          </p:cNvSpPr>
          <p:nvPr/>
        </p:nvSpPr>
        <p:spPr>
          <a:xfrm>
            <a:off x="5580112" y="2276872"/>
            <a:ext cx="3324018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Are you good at animation</a:t>
            </a:r>
          </a:p>
          <a:p>
            <a:pPr lvl="1"/>
            <a:r>
              <a:rPr lang="en-GB" sz="1600" dirty="0"/>
              <a:t>Can you lead inexperienced animators</a:t>
            </a:r>
          </a:p>
          <a:p>
            <a:pPr lvl="1"/>
            <a:r>
              <a:rPr lang="en-GB" sz="1600" dirty="0"/>
              <a:t>Are you aware of mobile animation issues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EF915D-76DA-6040-8BD6-DDE4541AF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70" y="2204864"/>
            <a:ext cx="4740723" cy="2880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AE611-E336-644B-93F8-72E64D937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4922105"/>
            <a:ext cx="4297536" cy="189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912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Animation</a:t>
            </a:r>
          </a:p>
          <a:p>
            <a:pPr lvl="2"/>
            <a:r>
              <a:rPr lang="en-GB" sz="2000" dirty="0"/>
              <a:t>In general</a:t>
            </a:r>
          </a:p>
          <a:p>
            <a:pPr lvl="3"/>
            <a:r>
              <a:rPr lang="en-GB" sz="1600" dirty="0"/>
              <a:t>Key technical packages</a:t>
            </a:r>
          </a:p>
          <a:p>
            <a:pPr lvl="4"/>
            <a:r>
              <a:rPr lang="en-GB" sz="1600" dirty="0"/>
              <a:t>Maya </a:t>
            </a:r>
          </a:p>
          <a:p>
            <a:pPr lvl="4"/>
            <a:r>
              <a:rPr lang="en-GB" sz="1600" dirty="0"/>
              <a:t>Mocap</a:t>
            </a:r>
          </a:p>
          <a:p>
            <a:pPr lvl="4"/>
            <a:r>
              <a:rPr lang="en-GB" sz="1600" dirty="0"/>
              <a:t>Unity / Unreal animation</a:t>
            </a:r>
          </a:p>
          <a:p>
            <a:pPr lvl="3"/>
            <a:r>
              <a:rPr lang="en-GB" sz="1600" dirty="0"/>
              <a:t>Key skills depending what you want to do</a:t>
            </a:r>
          </a:p>
          <a:p>
            <a:pPr lvl="4"/>
            <a:r>
              <a:rPr lang="en-GB" sz="1600" dirty="0"/>
              <a:t>Rigging</a:t>
            </a:r>
          </a:p>
          <a:p>
            <a:pPr lvl="4"/>
            <a:r>
              <a:rPr lang="en-GB" sz="1600" dirty="0"/>
              <a:t>Skinning</a:t>
            </a:r>
          </a:p>
          <a:p>
            <a:pPr lvl="4"/>
            <a:r>
              <a:rPr lang="en-GB" sz="1600" dirty="0"/>
              <a:t>Doing animation / working with mocap</a:t>
            </a:r>
          </a:p>
          <a:p>
            <a:pPr lvl="4"/>
            <a:r>
              <a:rPr lang="en-GB" sz="1600" dirty="0"/>
              <a:t>Working with programmers / designers</a:t>
            </a:r>
          </a:p>
          <a:p>
            <a:pPr lvl="4"/>
            <a:endParaRPr lang="en-GB" sz="1200" dirty="0"/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3454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Audio</a:t>
            </a:r>
          </a:p>
          <a:p>
            <a:pPr lvl="2"/>
            <a:r>
              <a:rPr lang="en-US" sz="1800" u="sng" dirty="0">
                <a:hlinkClick r:id="rId2"/>
              </a:rPr>
              <a:t>https://jobs.gamesindustry.biz/sumo-digital/anywhere/sound-designer-sumo-sheffield-id100072</a:t>
            </a:r>
            <a:endParaRPr lang="en-GB" sz="1800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8086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Job’s ‘joining the dots’ (Lecture 1)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/>
              <a:t>Know yourself, plan yourself (Lecture 1)</a:t>
            </a:r>
          </a:p>
          <a:p>
            <a:pPr lvl="1"/>
            <a:endParaRPr lang="en-GB" dirty="0"/>
          </a:p>
        </p:txBody>
      </p:sp>
      <p:grpSp>
        <p:nvGrpSpPr>
          <p:cNvPr id="4" name="Group 14">
            <a:extLst>
              <a:ext uri="{FF2B5EF4-FFF2-40B4-BE49-F238E27FC236}">
                <a16:creationId xmlns:a16="http://schemas.microsoft.com/office/drawing/2014/main" id="{4DC3DF64-8681-6E4A-90F8-1B47CE8FDC20}"/>
              </a:ext>
            </a:extLst>
          </p:cNvPr>
          <p:cNvGrpSpPr/>
          <p:nvPr/>
        </p:nvGrpSpPr>
        <p:grpSpPr>
          <a:xfrm>
            <a:off x="1331640" y="4077072"/>
            <a:ext cx="6192688" cy="792088"/>
            <a:chOff x="467544" y="4818856"/>
            <a:chExt cx="7992888" cy="9144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D419B14-672E-1F44-A2E9-1B572257A229}"/>
                </a:ext>
              </a:extLst>
            </p:cNvPr>
            <p:cNvSpPr/>
            <p:nvPr/>
          </p:nvSpPr>
          <p:spPr>
            <a:xfrm>
              <a:off x="467544" y="4818856"/>
              <a:ext cx="2160240" cy="9144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/>
                <a:t>Where are you at?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BDD4AE1-43D2-0B40-A7ED-E8D4F757A6CE}"/>
                </a:ext>
              </a:extLst>
            </p:cNvPr>
            <p:cNvSpPr/>
            <p:nvPr/>
          </p:nvSpPr>
          <p:spPr>
            <a:xfrm>
              <a:off x="3347864" y="4818856"/>
              <a:ext cx="2160240" cy="9144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/>
                <a:t>Where do you want to be?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6C7580E-152D-3749-9602-1A645F80F32F}"/>
                </a:ext>
              </a:extLst>
            </p:cNvPr>
            <p:cNvSpPr/>
            <p:nvPr/>
          </p:nvSpPr>
          <p:spPr>
            <a:xfrm>
              <a:off x="6300192" y="4818856"/>
              <a:ext cx="2160240" cy="9144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/>
                <a:t>How are you going to get there?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E674419-5896-444F-8CB5-F7384904AB9A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>
              <a:off x="2627784" y="5276056"/>
              <a:ext cx="720080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6C088C9-A65E-8B40-B7ED-02330B24766A}"/>
                </a:ext>
              </a:extLst>
            </p:cNvPr>
            <p:cNvCxnSpPr>
              <a:stCxn id="6" idx="3"/>
              <a:endCxn id="7" idx="1"/>
            </p:cNvCxnSpPr>
            <p:nvPr/>
          </p:nvCxnSpPr>
          <p:spPr>
            <a:xfrm>
              <a:off x="5508104" y="5276056"/>
              <a:ext cx="792088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54964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Sound Designer - SUMO SHEFFIELD</a:t>
            </a:r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ED6DD-9E03-604E-9F44-307AE655BBB0}"/>
              </a:ext>
            </a:extLst>
          </p:cNvPr>
          <p:cNvSpPr txBox="1">
            <a:spLocks/>
          </p:cNvSpPr>
          <p:nvPr/>
        </p:nvSpPr>
        <p:spPr>
          <a:xfrm>
            <a:off x="5525239" y="2448892"/>
            <a:ext cx="3618761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Creating audio assets</a:t>
            </a:r>
          </a:p>
          <a:p>
            <a:pPr lvl="1"/>
            <a:r>
              <a:rPr lang="en-GB" sz="1600" dirty="0"/>
              <a:t>Using </a:t>
            </a:r>
            <a:r>
              <a:rPr lang="en-GB" sz="1600" dirty="0" err="1"/>
              <a:t>wwise</a:t>
            </a:r>
            <a:endParaRPr lang="en-GB" sz="1600" dirty="0"/>
          </a:p>
          <a:p>
            <a:pPr lvl="1"/>
            <a:r>
              <a:rPr lang="en-GB" sz="1600" dirty="0"/>
              <a:t>Blueprints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366DB3-BEE9-164E-974F-D6E82C4F3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7" y="2101614"/>
            <a:ext cx="5068039" cy="463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099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Audio</a:t>
            </a:r>
          </a:p>
          <a:p>
            <a:pPr lvl="2"/>
            <a:r>
              <a:rPr lang="en-GB" sz="2000" dirty="0"/>
              <a:t>In general</a:t>
            </a:r>
          </a:p>
          <a:p>
            <a:pPr lvl="3"/>
            <a:r>
              <a:rPr lang="en-GB" sz="1600" dirty="0"/>
              <a:t>Key technical packages</a:t>
            </a:r>
          </a:p>
          <a:p>
            <a:pPr lvl="4"/>
            <a:r>
              <a:rPr lang="en-GB" sz="1600" dirty="0"/>
              <a:t>Unity / Unreal</a:t>
            </a:r>
          </a:p>
          <a:p>
            <a:pPr lvl="4"/>
            <a:r>
              <a:rPr lang="en-GB" sz="1600" dirty="0" err="1"/>
              <a:t>Wwise</a:t>
            </a:r>
            <a:r>
              <a:rPr lang="en-GB" sz="1600" dirty="0"/>
              <a:t> &amp; other audio frameworks</a:t>
            </a:r>
          </a:p>
          <a:p>
            <a:pPr lvl="4"/>
            <a:r>
              <a:rPr lang="en-GB" sz="1600" dirty="0"/>
              <a:t>Audio synthesis / processing tools</a:t>
            </a:r>
          </a:p>
          <a:p>
            <a:pPr lvl="3"/>
            <a:r>
              <a:rPr lang="en-GB" sz="1600" dirty="0"/>
              <a:t>Key skills depending what you want to do</a:t>
            </a:r>
          </a:p>
          <a:p>
            <a:pPr lvl="4"/>
            <a:r>
              <a:rPr lang="en-GB" dirty="0"/>
              <a:t>Making assets</a:t>
            </a:r>
          </a:p>
          <a:p>
            <a:pPr lvl="4"/>
            <a:r>
              <a:rPr lang="en-GB" dirty="0"/>
              <a:t>Processing assets</a:t>
            </a:r>
          </a:p>
          <a:p>
            <a:pPr lvl="4"/>
            <a:r>
              <a:rPr lang="en-GB" dirty="0"/>
              <a:t>(Some) prototyping in engine</a:t>
            </a:r>
          </a:p>
          <a:p>
            <a:pPr lvl="4"/>
            <a:r>
              <a:rPr lang="en-GB" dirty="0"/>
              <a:t>Working with programmers / designers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38256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Writing</a:t>
            </a:r>
          </a:p>
          <a:p>
            <a:pPr lvl="2"/>
            <a:r>
              <a:rPr lang="en-US" sz="1600" u="sng" dirty="0">
                <a:hlinkClick r:id="rId2"/>
              </a:rPr>
              <a:t>https://jobs.gamesindustry.biz/gamer-network/brighton/south-east/united-kingdom/uk-and-europe/news-reporter-rock--paper--shotgun-id109392</a:t>
            </a:r>
            <a:endParaRPr lang="en-GB" sz="1600" dirty="0"/>
          </a:p>
          <a:p>
            <a:pPr lvl="2"/>
            <a:r>
              <a:rPr lang="en-US" sz="1600" u="sng" dirty="0">
                <a:hlinkClick r:id="rId3"/>
              </a:rPr>
              <a:t>https://jobs.gamesindustry.biz/opm/amsterdam/the-netherlands/uk-and-europe/copy-writer-andndash--netherlands-andndash--permanent-andndash--aaa-online-games-id110012</a:t>
            </a:r>
            <a:endParaRPr lang="en-GB" sz="1600" dirty="0"/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55419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400" dirty="0"/>
              <a:t>News Reporter - Rock, Paper, Shotgun</a:t>
            </a:r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ED6DD-9E03-604E-9F44-307AE655BBB0}"/>
              </a:ext>
            </a:extLst>
          </p:cNvPr>
          <p:cNvSpPr txBox="1">
            <a:spLocks/>
          </p:cNvSpPr>
          <p:nvPr/>
        </p:nvSpPr>
        <p:spPr>
          <a:xfrm>
            <a:off x="4860032" y="2160860"/>
            <a:ext cx="4195913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Do journalism at a well-known gaming website</a:t>
            </a:r>
          </a:p>
          <a:p>
            <a:pPr lvl="1"/>
            <a:r>
              <a:rPr lang="en-GB" sz="1600" dirty="0"/>
              <a:t>Can you deliver content to schedule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8AB475-B319-E942-93DC-D6A93D019F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381"/>
          <a:stretch/>
        </p:blipFill>
        <p:spPr>
          <a:xfrm>
            <a:off x="179512" y="2132856"/>
            <a:ext cx="4630300" cy="28803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7BD45F-5627-D542-8EB8-1ED759D51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607" b="18441"/>
          <a:stretch/>
        </p:blipFill>
        <p:spPr>
          <a:xfrm>
            <a:off x="4940464" y="4869161"/>
            <a:ext cx="4096032" cy="1656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4FC9A5-8F6B-E845-8F7C-7F3FBA232F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327"/>
          <a:stretch/>
        </p:blipFill>
        <p:spPr>
          <a:xfrm>
            <a:off x="148619" y="5229199"/>
            <a:ext cx="4630300" cy="94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3998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Copy Writer – Netherlands – Permanent – AAA Online Games</a:t>
            </a:r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ED6DD-9E03-604E-9F44-307AE655BBB0}"/>
              </a:ext>
            </a:extLst>
          </p:cNvPr>
          <p:cNvSpPr txBox="1">
            <a:spLocks/>
          </p:cNvSpPr>
          <p:nvPr/>
        </p:nvSpPr>
        <p:spPr>
          <a:xfrm>
            <a:off x="4860032" y="2160860"/>
            <a:ext cx="4195913" cy="407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Effectively</a:t>
            </a:r>
          </a:p>
          <a:p>
            <a:pPr lvl="1"/>
            <a:r>
              <a:rPr lang="en-GB" sz="1600" dirty="0"/>
              <a:t>PUBG</a:t>
            </a:r>
          </a:p>
          <a:p>
            <a:pPr lvl="1"/>
            <a:r>
              <a:rPr lang="en-GB" sz="1600" dirty="0"/>
              <a:t>Can you deliver content to schedule</a:t>
            </a:r>
          </a:p>
          <a:p>
            <a:pPr lvl="1"/>
            <a:endParaRPr lang="en-GB" sz="1000" b="1" dirty="0"/>
          </a:p>
          <a:p>
            <a:pPr lvl="2"/>
            <a:endParaRPr lang="en-GB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C7E514-171F-AC4B-82B0-85EB21B7DF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900"/>
          <a:stretch/>
        </p:blipFill>
        <p:spPr>
          <a:xfrm>
            <a:off x="217432" y="2060848"/>
            <a:ext cx="4273455" cy="30243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1980D2-031C-3348-8267-1ECB53272D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150" b="12851"/>
          <a:stretch/>
        </p:blipFill>
        <p:spPr>
          <a:xfrm>
            <a:off x="4730655" y="3861048"/>
            <a:ext cx="4273455" cy="2880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A23284-E862-6A4A-AB71-AD3AAE93E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32" y="5013176"/>
            <a:ext cx="4267944" cy="71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5771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Writing</a:t>
            </a:r>
          </a:p>
          <a:p>
            <a:pPr lvl="2"/>
            <a:r>
              <a:rPr lang="en-GB" sz="2000" dirty="0"/>
              <a:t>In general</a:t>
            </a:r>
          </a:p>
          <a:p>
            <a:pPr lvl="3"/>
            <a:r>
              <a:rPr lang="en-GB" sz="1600" dirty="0"/>
              <a:t>Key technical packages</a:t>
            </a:r>
          </a:p>
          <a:p>
            <a:pPr lvl="4"/>
            <a:r>
              <a:rPr lang="en-GB" sz="1600" dirty="0"/>
              <a:t>Office</a:t>
            </a:r>
          </a:p>
          <a:p>
            <a:pPr lvl="4"/>
            <a:r>
              <a:rPr lang="en-GB" sz="1600" dirty="0"/>
              <a:t>(for games) writing technologies (fungus, ink, Twine) </a:t>
            </a:r>
          </a:p>
          <a:p>
            <a:pPr lvl="3"/>
            <a:r>
              <a:rPr lang="en-GB" sz="1600" dirty="0"/>
              <a:t>Key skills depending what you want to do</a:t>
            </a:r>
          </a:p>
          <a:p>
            <a:pPr lvl="4"/>
            <a:r>
              <a:rPr lang="en-GB" sz="1600" dirty="0"/>
              <a:t>Interpersonal skills</a:t>
            </a:r>
          </a:p>
          <a:p>
            <a:pPr lvl="4"/>
            <a:r>
              <a:rPr lang="en-GB" sz="1600" dirty="0"/>
              <a:t>Presentation skills</a:t>
            </a:r>
          </a:p>
          <a:p>
            <a:pPr lvl="4"/>
            <a:r>
              <a:rPr lang="en-GB" sz="1600" dirty="0"/>
              <a:t>Working with difficult people</a:t>
            </a:r>
          </a:p>
          <a:p>
            <a:pPr lvl="4"/>
            <a:r>
              <a:rPr lang="en-GB" sz="1600" dirty="0"/>
              <a:t>Working across disciplines</a:t>
            </a:r>
          </a:p>
          <a:p>
            <a:pPr lvl="4"/>
            <a:endParaRPr lang="en-GB" sz="1200" dirty="0"/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62606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sz="2000" dirty="0"/>
              <a:t>Core set of skills for most areas of games development and beyond</a:t>
            </a:r>
          </a:p>
          <a:p>
            <a:pPr lvl="2"/>
            <a:r>
              <a:rPr lang="en-GB" sz="1600" dirty="0"/>
              <a:t>A lot of them are ‘soft’ skills</a:t>
            </a:r>
          </a:p>
          <a:p>
            <a:pPr lvl="2"/>
            <a:endParaRPr lang="en-GB" sz="1600" dirty="0"/>
          </a:p>
          <a:p>
            <a:pPr lvl="1"/>
            <a:r>
              <a:rPr lang="en-GB" sz="2000" dirty="0"/>
              <a:t>For ‘hard’ skills</a:t>
            </a:r>
          </a:p>
          <a:p>
            <a:pPr lvl="2"/>
            <a:r>
              <a:rPr lang="en-GB" sz="1600" dirty="0"/>
              <a:t>Use your portfolio and portfolio time to develop the ones you ‘care’ about</a:t>
            </a:r>
          </a:p>
          <a:p>
            <a:pPr lvl="3"/>
            <a:r>
              <a:rPr lang="en-GB" sz="1600" dirty="0"/>
              <a:t>By care, the ones that mean something to you:</a:t>
            </a:r>
          </a:p>
          <a:p>
            <a:pPr lvl="4"/>
            <a:r>
              <a:rPr lang="en-GB" sz="1600" dirty="0"/>
              <a:t>What you enjoy</a:t>
            </a:r>
          </a:p>
          <a:p>
            <a:pPr lvl="4"/>
            <a:r>
              <a:rPr lang="en-GB" sz="1600" dirty="0"/>
              <a:t>What you want to do</a:t>
            </a:r>
          </a:p>
          <a:p>
            <a:pPr lvl="3"/>
            <a:endParaRPr lang="en-GB" sz="1200" dirty="0"/>
          </a:p>
          <a:p>
            <a:pPr lvl="2"/>
            <a:endParaRPr lang="en-GB" sz="1200" dirty="0"/>
          </a:p>
          <a:p>
            <a:pPr lvl="4"/>
            <a:endParaRPr lang="en-GB" sz="1200" dirty="0"/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63908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Emotional Intelligence</a:t>
            </a:r>
          </a:p>
          <a:p>
            <a:pPr lvl="4"/>
            <a:endParaRPr lang="en-GB" sz="1200" dirty="0"/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79497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Emotional Intelligence</a:t>
            </a:r>
          </a:p>
          <a:p>
            <a:pPr lvl="1"/>
            <a:r>
              <a:rPr lang="en-GB" dirty="0"/>
              <a:t>Goleman’s work looked at the relationship between levels of EI and ‘success’</a:t>
            </a:r>
          </a:p>
          <a:p>
            <a:pPr lvl="2"/>
            <a:r>
              <a:rPr lang="en-GB" dirty="0"/>
              <a:t>Often emotional intelligence mattered more than technical expertise or QI</a:t>
            </a:r>
          </a:p>
          <a:p>
            <a:pPr lvl="2"/>
            <a:r>
              <a:rPr lang="en-GB" dirty="0"/>
              <a:t>‘What you know is not more important than who you know’</a:t>
            </a:r>
          </a:p>
          <a:p>
            <a:pPr lvl="2"/>
            <a:r>
              <a:rPr lang="en-GB" dirty="0"/>
              <a:t>‘How you get on with those you know’</a:t>
            </a:r>
          </a:p>
          <a:p>
            <a:pPr lvl="3"/>
            <a:r>
              <a:rPr lang="en-GB" dirty="0"/>
              <a:t>‘we like to work with people we like’</a:t>
            </a:r>
          </a:p>
          <a:p>
            <a:pPr lvl="4"/>
            <a:endParaRPr lang="en-GB" sz="1200" dirty="0"/>
          </a:p>
          <a:p>
            <a:pPr lvl="1"/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13442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Emotional Intelligence</a:t>
            </a:r>
          </a:p>
          <a:p>
            <a:pPr lvl="1"/>
            <a:endParaRPr lang="en-GB" dirty="0"/>
          </a:p>
        </p:txBody>
      </p:sp>
      <p:sp>
        <p:nvSpPr>
          <p:cNvPr id="6146" name="AutoShape 2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48" name="AutoShape 4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0" name="AutoShape 6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2" name="AutoShape 8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4" name="AutoShape 10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8914" name="Picture 2" descr="https://lh6.googleusercontent.com/UuyJhCGVdsPWkgFwfe9UC4H5xAiejFLFZ0eVHTtJ3LZZgjhV7hbggBrOzxNpEyEFwkUIguWKApJvYMb3mq5VbYyZU5QqfoRmm_ETxzPLx1Sih09l__CXiylBdOpA-5FbYpu-0G2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276872"/>
            <a:ext cx="6552728" cy="356102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35599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What can you be, what can job ads actually tell us</a:t>
            </a:r>
          </a:p>
          <a:p>
            <a:pPr lvl="2"/>
            <a:r>
              <a:rPr lang="en-GB" dirty="0"/>
              <a:t>Looked at ads in </a:t>
            </a:r>
            <a:r>
              <a:rPr lang="en-GB" dirty="0" err="1"/>
              <a:t>GamesIndustry.biz</a:t>
            </a:r>
            <a:endParaRPr lang="en-GB" dirty="0"/>
          </a:p>
          <a:p>
            <a:pPr lvl="2"/>
            <a:r>
              <a:rPr lang="en-GB" dirty="0"/>
              <a:t>‘entry level’ / junior roles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Q3 (Oct-Dec) is never good for recruitment</a:t>
            </a:r>
          </a:p>
          <a:p>
            <a:pPr lvl="3"/>
            <a:r>
              <a:rPr lang="en-GB" dirty="0"/>
              <a:t>People start going on holiday, Dec is a washout</a:t>
            </a:r>
          </a:p>
          <a:p>
            <a:pPr lvl="3"/>
            <a:r>
              <a:rPr lang="en-GB" dirty="0"/>
              <a:t>Often, budgets are confirmed for Q2(Apr-Jun)</a:t>
            </a:r>
          </a:p>
          <a:p>
            <a:pPr lvl="4"/>
            <a:r>
              <a:rPr lang="en-GB" dirty="0"/>
              <a:t>Recruitment follows budgets</a:t>
            </a:r>
          </a:p>
          <a:p>
            <a:pPr lvl="4"/>
            <a:r>
              <a:rPr lang="en-GB" dirty="0"/>
              <a:t>Companies aware of graduation in May/June, gear towards that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21226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Emotional Intelligence</a:t>
            </a:r>
          </a:p>
          <a:p>
            <a:pPr lvl="3"/>
            <a:endParaRPr lang="en-GB" dirty="0"/>
          </a:p>
          <a:p>
            <a:pPr lvl="1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6146" name="AutoShape 2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48" name="AutoShape 4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0" name="AutoShape 6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2" name="AutoShape 8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4" name="AutoShape 10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8914" name="Picture 2" descr="https://lh6.googleusercontent.com/UuyJhCGVdsPWkgFwfe9UC4H5xAiejFLFZ0eVHTtJ3LZZgjhV7hbggBrOzxNpEyEFwkUIguWKApJvYMb3mq5VbYyZU5QqfoRmm_ETxzPLx1Sih09l__CXiylBdOpA-5FbYpu-0G2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276872"/>
            <a:ext cx="6552728" cy="3561024"/>
          </a:xfrm>
          <a:prstGeom prst="rect">
            <a:avLst/>
          </a:prstGeom>
          <a:noFill/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644008" y="2861320"/>
            <a:ext cx="4248472" cy="3087960"/>
          </a:xfrm>
          <a:prstGeom prst="rect">
            <a:avLst/>
          </a:prstGeom>
          <a:solidFill>
            <a:srgbClr val="402652"/>
          </a:solidFill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Self-awareness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Be aware of the impact of your words and deeds on others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GB" sz="2000" dirty="0">
                <a:solidFill>
                  <a:schemeClr val="bg1"/>
                </a:solidFill>
              </a:rPr>
              <a:t>See Toby Young ...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58186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Emotional Intelligence</a:t>
            </a:r>
          </a:p>
          <a:p>
            <a:pPr lvl="3"/>
            <a:endParaRPr lang="en-GB" dirty="0"/>
          </a:p>
          <a:p>
            <a:pPr lvl="1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6146" name="AutoShape 2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48" name="AutoShape 4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0" name="AutoShape 6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2" name="AutoShape 8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4" name="AutoShape 10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40962" name="Picture 2" descr="Image may contain: 5 people, people smili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1556792"/>
            <a:ext cx="6264696" cy="52368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963952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Emotional Intelligence</a:t>
            </a:r>
          </a:p>
          <a:p>
            <a:pPr lvl="3"/>
            <a:endParaRPr lang="en-GB" dirty="0"/>
          </a:p>
          <a:p>
            <a:pPr lvl="1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6146" name="AutoShape 2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48" name="AutoShape 4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0" name="AutoShape 6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2" name="AutoShape 8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4" name="AutoShape 10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8914" name="Picture 2" descr="https://lh6.googleusercontent.com/UuyJhCGVdsPWkgFwfe9UC4H5xAiejFLFZ0eVHTtJ3LZZgjhV7hbggBrOzxNpEyEFwkUIguWKApJvYMb3mq5VbYyZU5QqfoRmm_ETxzPLx1Sih09l__CXiylBdOpA-5FbYpu-0G2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276872"/>
            <a:ext cx="6552728" cy="3561024"/>
          </a:xfrm>
          <a:prstGeom prst="rect">
            <a:avLst/>
          </a:prstGeom>
          <a:noFill/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644008" y="2861320"/>
            <a:ext cx="4248472" cy="3087960"/>
          </a:xfrm>
          <a:prstGeom prst="rect">
            <a:avLst/>
          </a:prstGeom>
          <a:solidFill>
            <a:srgbClr val="402652"/>
          </a:solidFill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Self-management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You don’t have to say everything you think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GB" sz="2000" dirty="0">
                <a:solidFill>
                  <a:schemeClr val="bg1"/>
                </a:solidFill>
              </a:rPr>
              <a:t>You don’t have to fly off the handle at every opportunity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You</a:t>
            </a:r>
            <a:r>
              <a:rPr kumimoji="0" lang="en-GB" sz="2000" b="0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don’t have to tell everyone that everything will be a disaster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87901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Emotional Intelligence</a:t>
            </a:r>
          </a:p>
          <a:p>
            <a:pPr lvl="3"/>
            <a:endParaRPr lang="en-GB" dirty="0"/>
          </a:p>
          <a:p>
            <a:pPr lvl="1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6146" name="AutoShape 2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48" name="AutoShape 4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0" name="AutoShape 6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2" name="AutoShape 8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4" name="AutoShape 10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8914" name="Picture 2" descr="https://lh6.googleusercontent.com/UuyJhCGVdsPWkgFwfe9UC4H5xAiejFLFZ0eVHTtJ3LZZgjhV7hbggBrOzxNpEyEFwkUIguWKApJvYMb3mq5VbYyZU5QqfoRmm_ETxzPLx1Sih09l__CXiylBdOpA-5FbYpu-0G2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276872"/>
            <a:ext cx="6552728" cy="3561024"/>
          </a:xfrm>
          <a:prstGeom prst="rect">
            <a:avLst/>
          </a:prstGeom>
          <a:noFill/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251520" y="2861320"/>
            <a:ext cx="4248472" cy="3087960"/>
          </a:xfrm>
          <a:prstGeom prst="rect">
            <a:avLst/>
          </a:prstGeom>
          <a:solidFill>
            <a:srgbClr val="402652"/>
          </a:solidFill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Social awareness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Empathy: try</a:t>
            </a:r>
            <a:r>
              <a:rPr kumimoji="0" lang="en-GB" sz="2000" b="0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and have some understanding of what other people are going through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GB" sz="2000" baseline="0" dirty="0">
                <a:solidFill>
                  <a:schemeClr val="bg1"/>
                </a:solidFill>
              </a:rPr>
              <a:t>Be aware of the structures that you operate in</a:t>
            </a:r>
          </a:p>
          <a:p>
            <a:pPr marL="1200150" lvl="2" indent="-285750">
              <a:spcBef>
                <a:spcPct val="20000"/>
              </a:spcBef>
              <a:buFont typeface="Arial" pitchFamily="34" charset="0"/>
              <a:buChar char="–"/>
              <a:defRPr/>
            </a:pPr>
            <a:r>
              <a:rPr kumimoji="0" lang="en-GB" sz="1600" b="0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Where are the sources of power?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64425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Emotional Intelligence</a:t>
            </a:r>
          </a:p>
          <a:p>
            <a:pPr lvl="3"/>
            <a:endParaRPr lang="en-GB" dirty="0"/>
          </a:p>
          <a:p>
            <a:pPr lvl="1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6146" name="AutoShape 2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48" name="AutoShape 4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0" name="AutoShape 6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2" name="AutoShape 8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4" name="AutoShape 10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8914" name="Picture 2" descr="https://lh6.googleusercontent.com/UuyJhCGVdsPWkgFwfe9UC4H5xAiejFLFZ0eVHTtJ3LZZgjhV7hbggBrOzxNpEyEFwkUIguWKApJvYMb3mq5VbYyZU5QqfoRmm_ETxzPLx1Sih09l__CXiylBdOpA-5FbYpu-0G2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276872"/>
            <a:ext cx="6552728" cy="3561024"/>
          </a:xfrm>
          <a:prstGeom prst="rect">
            <a:avLst/>
          </a:prstGeom>
          <a:noFill/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251520" y="2861320"/>
            <a:ext cx="4896544" cy="3087960"/>
          </a:xfrm>
          <a:prstGeom prst="rect">
            <a:avLst/>
          </a:prstGeom>
          <a:solidFill>
            <a:srgbClr val="402652"/>
          </a:solidFill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Relationship Management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How can you help and work</a:t>
            </a:r>
            <a:r>
              <a:rPr kumimoji="0" lang="en-GB" sz="2000" b="0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with 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others</a:t>
            </a:r>
          </a:p>
          <a:p>
            <a:pPr marL="1200150" lvl="2" indent="-285750">
              <a:spcBef>
                <a:spcPct val="20000"/>
              </a:spcBef>
              <a:buFont typeface="Arial" pitchFamily="34" charset="0"/>
              <a:buChar char="–"/>
              <a:defRPr/>
            </a:pPr>
            <a:r>
              <a:rPr lang="en-GB" sz="1700" dirty="0">
                <a:solidFill>
                  <a:schemeClr val="bg1"/>
                </a:solidFill>
              </a:rPr>
              <a:t>Everyone takes their own route through their studies</a:t>
            </a:r>
          </a:p>
          <a:p>
            <a:pPr marL="1200150" lvl="2" indent="-285750">
              <a:spcBef>
                <a:spcPct val="20000"/>
              </a:spcBef>
              <a:buFont typeface="Arial" pitchFamily="34" charset="0"/>
              <a:buChar char="–"/>
              <a:defRPr/>
            </a:pPr>
            <a:r>
              <a:rPr kumimoji="0" lang="en-GB" sz="1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You all have your own skills</a:t>
            </a:r>
          </a:p>
          <a:p>
            <a:pPr marL="1657350" lvl="3" indent="-285750">
              <a:spcBef>
                <a:spcPct val="20000"/>
              </a:spcBef>
              <a:buFont typeface="Arial" pitchFamily="34" charset="0"/>
              <a:buChar char="–"/>
              <a:defRPr/>
            </a:pPr>
            <a:r>
              <a:rPr lang="en-GB" sz="1700" dirty="0">
                <a:solidFill>
                  <a:schemeClr val="bg1"/>
                </a:solidFill>
              </a:rPr>
              <a:t>And can improve them by helping others</a:t>
            </a:r>
          </a:p>
          <a:p>
            <a:pPr marL="1200150" lvl="2" indent="-285750">
              <a:spcBef>
                <a:spcPct val="20000"/>
              </a:spcBef>
              <a:buFont typeface="Arial" pitchFamily="34" charset="0"/>
              <a:buChar char="–"/>
              <a:defRPr/>
            </a:pPr>
            <a:r>
              <a:rPr kumimoji="0" lang="en-GB" sz="1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You all have roles to play in the teams and groups that you are in</a:t>
            </a:r>
          </a:p>
          <a:p>
            <a:pPr marL="1657350" lvl="3" indent="-285750">
              <a:spcBef>
                <a:spcPct val="20000"/>
              </a:spcBef>
              <a:buFont typeface="Arial" pitchFamily="34" charset="0"/>
              <a:buChar char="–"/>
              <a:defRPr/>
            </a:pPr>
            <a:r>
              <a:rPr lang="en-GB" sz="1700" dirty="0">
                <a:solidFill>
                  <a:schemeClr val="bg1"/>
                </a:solidFill>
              </a:rPr>
              <a:t>These can be dynamically assigned / adopted</a:t>
            </a:r>
            <a:endParaRPr kumimoji="0" lang="en-GB" sz="17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71076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Emotional Intelligence</a:t>
            </a:r>
          </a:p>
          <a:p>
            <a:pPr lvl="1"/>
            <a:r>
              <a:rPr lang="en-GB" dirty="0"/>
              <a:t>EI is not universal</a:t>
            </a:r>
          </a:p>
          <a:p>
            <a:pPr lvl="2"/>
            <a:r>
              <a:rPr lang="en-GB" dirty="0"/>
              <a:t>Some MBTI types are more in tune</a:t>
            </a:r>
          </a:p>
          <a:p>
            <a:pPr lvl="3"/>
            <a:r>
              <a:rPr lang="en-GB" dirty="0"/>
              <a:t>(</a:t>
            </a:r>
            <a:r>
              <a:rPr lang="en-GB" dirty="0" err="1"/>
              <a:t>xxFP</a:t>
            </a:r>
            <a:r>
              <a:rPr lang="en-GB" dirty="0"/>
              <a:t>) Feeling / Perceiving types </a:t>
            </a:r>
          </a:p>
          <a:p>
            <a:pPr lvl="3"/>
            <a:r>
              <a:rPr lang="en-GB" dirty="0"/>
              <a:t>Vs</a:t>
            </a:r>
          </a:p>
          <a:p>
            <a:pPr lvl="3"/>
            <a:r>
              <a:rPr lang="en-GB" dirty="0"/>
              <a:t>(</a:t>
            </a:r>
            <a:r>
              <a:rPr lang="en-GB" dirty="0" err="1"/>
              <a:t>xxTJ</a:t>
            </a:r>
            <a:r>
              <a:rPr lang="en-GB" dirty="0"/>
              <a:t>) Thinking / Judging</a:t>
            </a:r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6146" name="AutoShape 2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48" name="AutoShape 4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0" name="AutoShape 6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2" name="AutoShape 8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4" name="AutoShape 10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691A2B-A48F-E141-93A1-296DB7B4AC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82" b="26085"/>
          <a:stretch/>
        </p:blipFill>
        <p:spPr>
          <a:xfrm>
            <a:off x="611560" y="3548729"/>
            <a:ext cx="3831928" cy="27689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40E523-01C7-D844-837E-3CEFF9D0B1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91" r="19870"/>
          <a:stretch/>
        </p:blipFill>
        <p:spPr>
          <a:xfrm>
            <a:off x="5182022" y="3548729"/>
            <a:ext cx="3066575" cy="278006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56A4E6-71E4-1446-B861-21FFB73B30D9}"/>
              </a:ext>
            </a:extLst>
          </p:cNvPr>
          <p:cNvSpPr/>
          <p:nvPr/>
        </p:nvSpPr>
        <p:spPr>
          <a:xfrm>
            <a:off x="6228184" y="6368773"/>
            <a:ext cx="69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INTJ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EC6BE7-8328-304A-9A2B-72F4394712A2}"/>
              </a:ext>
            </a:extLst>
          </p:cNvPr>
          <p:cNvSpPr/>
          <p:nvPr/>
        </p:nvSpPr>
        <p:spPr>
          <a:xfrm>
            <a:off x="2195736" y="6381328"/>
            <a:ext cx="760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INFP</a:t>
            </a:r>
          </a:p>
        </p:txBody>
      </p:sp>
    </p:spTree>
    <p:extLst>
      <p:ext uri="{BB962C8B-B14F-4D97-AF65-F5344CB8AC3E}">
        <p14:creationId xmlns:p14="http://schemas.microsoft.com/office/powerpoint/2010/main" val="10499705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Emotional Intelligence</a:t>
            </a:r>
          </a:p>
          <a:p>
            <a:pPr lvl="1"/>
            <a:r>
              <a:rPr lang="en-GB" dirty="0"/>
              <a:t>EI is not universal</a:t>
            </a:r>
          </a:p>
          <a:p>
            <a:pPr lvl="2"/>
            <a:r>
              <a:rPr lang="en-GB" dirty="0"/>
              <a:t>Likewise for Belbin roles</a:t>
            </a:r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6146" name="AutoShape 2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48" name="AutoShape 4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0" name="AutoShape 6" descr="Image result for know thysel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2" name="AutoShape 8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4" name="AutoShape 10" descr="know-thyself-pt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C7FAE5-0386-3D43-B5DF-60E5A01C3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2369901"/>
            <a:ext cx="5760640" cy="375453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4AB385-1985-2446-BD7C-0C7AFA4F770B}"/>
              </a:ext>
            </a:extLst>
          </p:cNvPr>
          <p:cNvCxnSpPr>
            <a:cxnSpLocks/>
          </p:cNvCxnSpPr>
          <p:nvPr/>
        </p:nvCxnSpPr>
        <p:spPr>
          <a:xfrm flipV="1">
            <a:off x="2771800" y="2369902"/>
            <a:ext cx="4536504" cy="3784563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FA04CE0-B584-6F42-B33A-045FA36AA72C}"/>
              </a:ext>
            </a:extLst>
          </p:cNvPr>
          <p:cNvSpPr txBox="1"/>
          <p:nvPr/>
        </p:nvSpPr>
        <p:spPr>
          <a:xfrm>
            <a:off x="6219421" y="3429000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HIGHER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71172D-E847-6343-A431-E2520CEEBD7B}"/>
              </a:ext>
            </a:extLst>
          </p:cNvPr>
          <p:cNvSpPr txBox="1"/>
          <p:nvPr/>
        </p:nvSpPr>
        <p:spPr>
          <a:xfrm>
            <a:off x="5784623" y="2530119"/>
            <a:ext cx="86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LOWER</a:t>
            </a:r>
          </a:p>
        </p:txBody>
      </p:sp>
    </p:spTree>
    <p:extLst>
      <p:ext uri="{BB962C8B-B14F-4D97-AF65-F5344CB8AC3E}">
        <p14:creationId xmlns:p14="http://schemas.microsoft.com/office/powerpoint/2010/main" val="34421162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Honing your skills: How to ‘git </a:t>
            </a:r>
            <a:r>
              <a:rPr lang="en-GB" dirty="0" err="1"/>
              <a:t>gud</a:t>
            </a:r>
            <a:r>
              <a:rPr lang="en-GB" dirty="0"/>
              <a:t>’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34972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It’s not enough to suggest you all git </a:t>
            </a:r>
            <a:r>
              <a:rPr lang="en-GB" dirty="0" err="1"/>
              <a:t>gud</a:t>
            </a:r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Commercial games are generally</a:t>
            </a:r>
          </a:p>
          <a:p>
            <a:pPr lvl="3"/>
            <a:r>
              <a:rPr lang="en-GB" dirty="0"/>
              <a:t>Made by lots of people </a:t>
            </a:r>
          </a:p>
          <a:p>
            <a:pPr lvl="3"/>
            <a:r>
              <a:rPr lang="en-GB" dirty="0"/>
              <a:t>With lots of experience (those 10,000 hours of deliberate practice)</a:t>
            </a:r>
          </a:p>
          <a:p>
            <a:pPr lvl="4"/>
            <a:r>
              <a:rPr lang="en-GB" dirty="0"/>
              <a:t>Often in destination roles</a:t>
            </a:r>
          </a:p>
          <a:p>
            <a:pPr lvl="3"/>
            <a:r>
              <a:rPr lang="en-GB" dirty="0"/>
              <a:t>In highly specialised roles</a:t>
            </a:r>
          </a:p>
          <a:p>
            <a:pPr lvl="3"/>
            <a:r>
              <a:rPr lang="en-GB" dirty="0"/>
              <a:t>Supporting each other</a:t>
            </a:r>
          </a:p>
          <a:p>
            <a:pPr lvl="3"/>
            <a:r>
              <a:rPr lang="en-GB" dirty="0"/>
              <a:t>Collaborating &amp; iterating</a:t>
            </a:r>
          </a:p>
        </p:txBody>
      </p:sp>
    </p:spTree>
    <p:extLst>
      <p:ext uri="{BB962C8B-B14F-4D97-AF65-F5344CB8AC3E}">
        <p14:creationId xmlns:p14="http://schemas.microsoft.com/office/powerpoint/2010/main" val="32909221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It’s not enough to suggest you all git </a:t>
            </a:r>
            <a:r>
              <a:rPr lang="en-GB" dirty="0" err="1"/>
              <a:t>gud</a:t>
            </a:r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Professionals in the public eye are:</a:t>
            </a:r>
          </a:p>
          <a:p>
            <a:pPr lvl="3"/>
            <a:r>
              <a:rPr lang="en-GB" dirty="0"/>
              <a:t>Often outliers</a:t>
            </a:r>
          </a:p>
          <a:p>
            <a:pPr lvl="4"/>
            <a:r>
              <a:rPr lang="en-GB" dirty="0"/>
              <a:t>Notch, Mike </a:t>
            </a:r>
            <a:r>
              <a:rPr lang="en-GB" dirty="0" err="1"/>
              <a:t>Bithell</a:t>
            </a:r>
            <a:r>
              <a:rPr lang="en-GB" dirty="0"/>
              <a:t>, Molyneux</a:t>
            </a:r>
          </a:p>
          <a:p>
            <a:pPr lvl="3"/>
            <a:r>
              <a:rPr lang="en-GB" dirty="0"/>
              <a:t>Often have *very* good PR in place</a:t>
            </a:r>
          </a:p>
          <a:p>
            <a:pPr lvl="4"/>
            <a:r>
              <a:rPr lang="en-GB" dirty="0"/>
              <a:t>Molyneux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43F57F-9364-2F48-BC31-9F8EC8B7E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968" y="4437112"/>
            <a:ext cx="4241676" cy="21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591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Art</a:t>
            </a:r>
          </a:p>
          <a:p>
            <a:pPr lvl="2"/>
            <a:r>
              <a:rPr lang="en-US" sz="1800" u="sng" dirty="0">
                <a:hlinkClick r:id="rId2"/>
              </a:rPr>
              <a:t>https://jobs.gamesindustry.biz/gamer-network/uk-and-europe/junior-graphic-designer---artworker-gamer-network-id105393</a:t>
            </a:r>
            <a:endParaRPr lang="en-GB" sz="1800" dirty="0"/>
          </a:p>
          <a:p>
            <a:pPr lvl="2"/>
            <a:r>
              <a:rPr lang="en-US" sz="1800" u="sng" dirty="0">
                <a:hlinkClick r:id="rId3"/>
              </a:rPr>
              <a:t>https://jobs.gamesindustry.biz/big-planet/uk-and-europe/junior-vfx-artist-aaa-games-cheshire-uk-id110110</a:t>
            </a:r>
            <a:endParaRPr lang="en-GB" sz="1800" dirty="0"/>
          </a:p>
          <a:p>
            <a:pPr lvl="2"/>
            <a:r>
              <a:rPr lang="en-US" sz="1800" u="sng" dirty="0">
                <a:hlinkClick r:id="rId4"/>
              </a:rPr>
              <a:t>https://jobs.gamesindustry.biz/kwalee/leamington-spa/midlands/united-kingdom/uk-and-europe/junior-games-artist-id96538</a:t>
            </a:r>
            <a:endParaRPr lang="en-GB" sz="1800" dirty="0"/>
          </a:p>
          <a:p>
            <a:pPr lvl="2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42512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It’s not enough to suggest you all git </a:t>
            </a:r>
            <a:r>
              <a:rPr lang="en-GB" dirty="0" err="1"/>
              <a:t>gud</a:t>
            </a:r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How to not collapse under the weight of all those expectations?</a:t>
            </a:r>
          </a:p>
          <a:p>
            <a:pPr lvl="3"/>
            <a:r>
              <a:rPr lang="en-GB" dirty="0"/>
              <a:t>Choose your developmental targets carefully</a:t>
            </a:r>
          </a:p>
          <a:p>
            <a:pPr lvl="4"/>
            <a:r>
              <a:rPr lang="en-GB" dirty="0"/>
              <a:t>The guitarist problem</a:t>
            </a:r>
          </a:p>
          <a:p>
            <a:pPr lvl="4"/>
            <a:r>
              <a:rPr lang="en-GB" dirty="0"/>
              <a:t>The elephant problem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Remember that you should be enjoying this (Job’s and ‘do what you love’)</a:t>
            </a:r>
          </a:p>
        </p:txBody>
      </p:sp>
    </p:spTree>
    <p:extLst>
      <p:ext uri="{BB962C8B-B14F-4D97-AF65-F5344CB8AC3E}">
        <p14:creationId xmlns:p14="http://schemas.microsoft.com/office/powerpoint/2010/main" val="11101048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It’s not enough to suggest you all git </a:t>
            </a:r>
            <a:r>
              <a:rPr lang="en-GB" dirty="0" err="1"/>
              <a:t>gud</a:t>
            </a:r>
            <a:endParaRPr lang="en-GB" dirty="0"/>
          </a:p>
          <a:p>
            <a:pPr lvl="2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1D1BDA-FF5A-524D-9295-06AD9C430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276872"/>
            <a:ext cx="6480720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116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It’s not enough to suggest you all git </a:t>
            </a:r>
            <a:r>
              <a:rPr lang="en-GB" dirty="0" err="1"/>
              <a:t>gud</a:t>
            </a:r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Jonathan </a:t>
            </a:r>
            <a:r>
              <a:rPr lang="en-GB" dirty="0" err="1"/>
              <a:t>Hemmens</a:t>
            </a:r>
            <a:r>
              <a:rPr lang="en-GB" dirty="0"/>
              <a:t> work is a good example</a:t>
            </a:r>
          </a:p>
          <a:p>
            <a:pPr lvl="3"/>
            <a:r>
              <a:rPr lang="en-GB" dirty="0"/>
              <a:t>The end results of processes</a:t>
            </a:r>
          </a:p>
          <a:p>
            <a:pPr lvl="4"/>
            <a:r>
              <a:rPr lang="en-GB" dirty="0">
                <a:hlinkClick r:id="rId2"/>
              </a:rPr>
              <a:t>https://80.lv/articles/001agt-004adk-teens-room-interior-production/</a:t>
            </a:r>
            <a:endParaRPr lang="en-GB" dirty="0"/>
          </a:p>
          <a:p>
            <a:pPr lvl="5"/>
            <a:r>
              <a:rPr lang="en-GB" dirty="0"/>
              <a:t>This explains the breakdown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Break this down and iterate the parts</a:t>
            </a:r>
          </a:p>
          <a:p>
            <a:pPr lvl="4"/>
            <a:r>
              <a:rPr lang="en-GB" dirty="0"/>
              <a:t>‘I want to get better at modelling X’ rather than the entire scene in one go</a:t>
            </a:r>
          </a:p>
          <a:p>
            <a:pPr lvl="4"/>
            <a:r>
              <a:rPr lang="en-GB" dirty="0"/>
              <a:t>This is Gladwell’s deliberate practice and discipline independent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4886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Often good to have something to compete against</a:t>
            </a:r>
          </a:p>
          <a:p>
            <a:pPr lvl="2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F71DB5-D712-2244-8905-D2EA28398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204864"/>
            <a:ext cx="2942580" cy="30518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4F12864-FAAC-DC41-83F6-C60267A04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2391791"/>
            <a:ext cx="3472160" cy="2506466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946FE64-F829-9F47-B6B6-1727F0C05C0C}"/>
              </a:ext>
            </a:extLst>
          </p:cNvPr>
          <p:cNvSpPr txBox="1">
            <a:spLocks/>
          </p:cNvSpPr>
          <p:nvPr/>
        </p:nvSpPr>
        <p:spPr>
          <a:xfrm>
            <a:off x="611560" y="5445224"/>
            <a:ext cx="8229600" cy="6192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Picasso painted Les Demoiselle </a:t>
            </a:r>
            <a:r>
              <a:rPr lang="en-GB" sz="2000" dirty="0" err="1"/>
              <a:t>d’Avignon</a:t>
            </a:r>
            <a:r>
              <a:rPr lang="en-GB" sz="2000" dirty="0"/>
              <a:t> in response to </a:t>
            </a:r>
            <a:r>
              <a:rPr lang="en-GB" sz="2000" dirty="0" err="1"/>
              <a:t>Maitesse</a:t>
            </a:r>
            <a:r>
              <a:rPr lang="en-GB" sz="2000" dirty="0"/>
              <a:t> and Les Fauve group</a:t>
            </a:r>
          </a:p>
          <a:p>
            <a:pPr lvl="1"/>
            <a:r>
              <a:rPr lang="en-GB" sz="1600" dirty="0"/>
              <a:t>Developed off ‘hundreds of sketches and studies’</a:t>
            </a:r>
          </a:p>
          <a:p>
            <a:pPr lvl="2"/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5562650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Very good to have feedback</a:t>
            </a:r>
          </a:p>
          <a:p>
            <a:pPr lvl="3"/>
            <a:r>
              <a:rPr lang="en-GB" dirty="0"/>
              <a:t>This really ties into EI</a:t>
            </a:r>
          </a:p>
          <a:p>
            <a:pPr lvl="4"/>
            <a:r>
              <a:rPr lang="en-GB" dirty="0"/>
              <a:t>How can you be critical of work without upsetting the recipient of your criticism?</a:t>
            </a:r>
          </a:p>
          <a:p>
            <a:pPr lvl="4"/>
            <a:r>
              <a:rPr lang="en-GB" dirty="0"/>
              <a:t>How can you develop a resilience to ‘have another go’</a:t>
            </a:r>
          </a:p>
          <a:p>
            <a:pPr lvl="2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BF4D67-B774-E14A-8075-A45D21B64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3659286"/>
            <a:ext cx="5796136" cy="30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00704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Very good to have feedback</a:t>
            </a:r>
          </a:p>
          <a:p>
            <a:pPr lvl="2"/>
            <a:r>
              <a:rPr lang="en-GB" dirty="0"/>
              <a:t>Action Learning Sets can help</a:t>
            </a:r>
          </a:p>
          <a:p>
            <a:pPr lvl="3"/>
            <a:r>
              <a:rPr lang="en-GB" dirty="0">
                <a:hlinkClick r:id="rId2"/>
              </a:rPr>
              <a:t>https://en.wikipedia.org/wiki/Action_learning</a:t>
            </a:r>
            <a:endParaRPr lang="en-GB" dirty="0"/>
          </a:p>
          <a:p>
            <a:pPr lvl="3"/>
            <a:r>
              <a:rPr lang="en-GB" dirty="0"/>
              <a:t>Form a small group (&lt;5)</a:t>
            </a:r>
          </a:p>
          <a:p>
            <a:pPr lvl="3"/>
            <a:r>
              <a:rPr lang="en-GB" dirty="0"/>
              <a:t>Meet frequently to discuss what you are doing &amp; how you’re doing it</a:t>
            </a:r>
          </a:p>
          <a:p>
            <a:pPr lvl="4"/>
            <a:r>
              <a:rPr lang="en-GB" dirty="0"/>
              <a:t>Revan’s talks about open and closed questions</a:t>
            </a:r>
          </a:p>
          <a:p>
            <a:pPr lvl="5"/>
            <a:r>
              <a:rPr lang="en-GB" dirty="0"/>
              <a:t>Closed for information</a:t>
            </a:r>
          </a:p>
          <a:p>
            <a:pPr lvl="5"/>
            <a:r>
              <a:rPr lang="en-GB" dirty="0"/>
              <a:t>Open to think, discuss and reflect</a:t>
            </a:r>
          </a:p>
          <a:p>
            <a:pPr lvl="4"/>
            <a:r>
              <a:rPr lang="en-GB" dirty="0"/>
              <a:t>Similar to de Bono’s thinking hats</a:t>
            </a:r>
          </a:p>
          <a:p>
            <a:pPr lvl="5"/>
            <a:r>
              <a:rPr lang="en-GB" dirty="0">
                <a:hlinkClick r:id="rId3"/>
              </a:rPr>
              <a:t>https://en.wikipedia.org/wiki/Six_Thinking_Hats</a:t>
            </a:r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48548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Offer your expertise</a:t>
            </a:r>
          </a:p>
          <a:p>
            <a:pPr lvl="2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086295-9B82-2B4B-9660-C0DBA86C5B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59732" y="2204864"/>
            <a:ext cx="4824536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70707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Hassle your route tutors for expertise</a:t>
            </a:r>
          </a:p>
          <a:p>
            <a:pPr lvl="3"/>
            <a:r>
              <a:rPr lang="en-GB" dirty="0"/>
              <a:t>Programmers are now learning C++ for programming tests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13162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Honing your skills</a:t>
            </a:r>
          </a:p>
          <a:p>
            <a:pPr lvl="1"/>
            <a:r>
              <a:rPr lang="en-GB" dirty="0"/>
              <a:t>From </a:t>
            </a:r>
            <a:r>
              <a:rPr lang="en-GB" dirty="0" err="1"/>
              <a:t>Barbora’s</a:t>
            </a:r>
            <a:r>
              <a:rPr lang="en-GB" dirty="0"/>
              <a:t> question last week:</a:t>
            </a:r>
          </a:p>
          <a:p>
            <a:pPr lvl="2"/>
            <a:r>
              <a:rPr lang="en-GB" dirty="0"/>
              <a:t>Leverage the internet and its vast amount of learning resources</a:t>
            </a:r>
          </a:p>
          <a:p>
            <a:pPr lvl="3"/>
            <a:r>
              <a:rPr lang="en-GB" dirty="0" err="1"/>
              <a:t>Youtube</a:t>
            </a:r>
            <a:r>
              <a:rPr lang="en-GB" dirty="0"/>
              <a:t> / Social Media / </a:t>
            </a:r>
            <a:r>
              <a:rPr lang="en-GB" dirty="0" err="1"/>
              <a:t>ArtStation</a:t>
            </a:r>
            <a:r>
              <a:rPr lang="en-GB" dirty="0"/>
              <a:t> / 80.lv etc</a:t>
            </a:r>
          </a:p>
          <a:p>
            <a:pPr lvl="3"/>
            <a:r>
              <a:rPr lang="en-GB" dirty="0"/>
              <a:t>LinkedIn Learning</a:t>
            </a:r>
          </a:p>
          <a:p>
            <a:pPr lvl="4"/>
            <a:r>
              <a:rPr lang="en-GB" dirty="0"/>
              <a:t>Formally </a:t>
            </a:r>
            <a:r>
              <a:rPr lang="en-GB" dirty="0" err="1"/>
              <a:t>Lynda.com</a:t>
            </a:r>
            <a:r>
              <a:rPr lang="en-GB" dirty="0"/>
              <a:t> (you have accounts)</a:t>
            </a:r>
          </a:p>
          <a:p>
            <a:pPr lvl="4"/>
            <a:r>
              <a:rPr lang="en-GB" dirty="0"/>
              <a:t>Now moved to LI, hundreds of thousands of hours of taught materials</a:t>
            </a:r>
          </a:p>
          <a:p>
            <a:pPr lvl="5"/>
            <a:r>
              <a:rPr lang="en-GB" dirty="0"/>
              <a:t>Ideal for directed learning</a:t>
            </a:r>
          </a:p>
          <a:p>
            <a:pPr lvl="5"/>
            <a:r>
              <a:rPr lang="en-GB" dirty="0"/>
              <a:t>Can put achievements on your </a:t>
            </a:r>
            <a:r>
              <a:rPr lang="en-GB" dirty="0" err="1"/>
              <a:t>linkedin</a:t>
            </a:r>
            <a:r>
              <a:rPr lang="en-GB" dirty="0"/>
              <a:t> profiles</a:t>
            </a:r>
          </a:p>
          <a:p>
            <a:pPr lvl="3"/>
            <a:r>
              <a:rPr lang="en-GB" dirty="0"/>
              <a:t>MOOC</a:t>
            </a:r>
          </a:p>
          <a:p>
            <a:pPr lvl="4"/>
            <a:r>
              <a:rPr lang="en-GB" dirty="0" err="1"/>
              <a:t>coursea.org</a:t>
            </a:r>
            <a:r>
              <a:rPr lang="en-GB" dirty="0"/>
              <a:t>, </a:t>
            </a:r>
            <a:r>
              <a:rPr lang="en-GB" dirty="0" err="1"/>
              <a:t>open.edu</a:t>
            </a:r>
            <a:r>
              <a:rPr lang="en-GB" dirty="0"/>
              <a:t>, </a:t>
            </a:r>
            <a:r>
              <a:rPr lang="en-GB" dirty="0" err="1"/>
              <a:t>futurelearn.com</a:t>
            </a:r>
            <a:endParaRPr lang="en-GB" dirty="0"/>
          </a:p>
          <a:p>
            <a:pPr lvl="4"/>
            <a:r>
              <a:rPr lang="en-GB" dirty="0"/>
              <a:t>Again, vast amounts of directed (video) learning</a:t>
            </a:r>
          </a:p>
          <a:p>
            <a:pPr lvl="3"/>
            <a:r>
              <a:rPr lang="en-GB" dirty="0"/>
              <a:t>Unity / Unreal / Maya learning resources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390840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Wrap-up</a:t>
            </a:r>
          </a:p>
          <a:p>
            <a:pPr lvl="1"/>
            <a:r>
              <a:rPr lang="en-GB" dirty="0"/>
              <a:t>Different jobs require different skills</a:t>
            </a:r>
          </a:p>
          <a:p>
            <a:pPr lvl="2"/>
            <a:r>
              <a:rPr lang="en-GB" dirty="0"/>
              <a:t>However, there’s lots of crossover</a:t>
            </a:r>
          </a:p>
          <a:p>
            <a:pPr lvl="3"/>
            <a:r>
              <a:rPr lang="en-GB" dirty="0"/>
              <a:t>Particularly for the ‘10 graduate skills’ website</a:t>
            </a:r>
          </a:p>
          <a:p>
            <a:pPr lvl="2"/>
            <a:r>
              <a:rPr lang="en-GB" dirty="0"/>
              <a:t>Now is not a great time for job ads, but there are ones out there</a:t>
            </a:r>
          </a:p>
          <a:p>
            <a:pPr lvl="3"/>
            <a:r>
              <a:rPr lang="en-GB" dirty="0"/>
              <a:t>And there will be plenty more in the new year</a:t>
            </a:r>
          </a:p>
          <a:p>
            <a:pPr lvl="2"/>
            <a:r>
              <a:rPr lang="en-GB" dirty="0"/>
              <a:t>Often worth looking for graduate roles that are similar to games roles but in other areas</a:t>
            </a:r>
          </a:p>
          <a:p>
            <a:pPr lvl="3"/>
            <a:r>
              <a:rPr lang="en-GB" dirty="0"/>
              <a:t>Apply into games once you have some meaningful experience (18mths – 2yrs)</a:t>
            </a:r>
          </a:p>
          <a:p>
            <a:pPr lvl="3"/>
            <a:r>
              <a:rPr lang="en-GB" dirty="0"/>
              <a:t>It’s a much easier route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893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US" sz="2200" u="sng" dirty="0">
                <a:hlinkClick r:id="rId2"/>
              </a:rPr>
              <a:t>https://jobs.gamesindustry.biz/kwalee/leamington-spa/midlands/united-kingdom/uk-and-europe/junior-games-artist-id96538</a:t>
            </a:r>
            <a:endParaRPr lang="en-GB" sz="2200" dirty="0"/>
          </a:p>
          <a:p>
            <a:pPr lvl="2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51DDC7-BBE3-3A45-80A2-711EFD2EA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5156" y="2376264"/>
            <a:ext cx="5620922" cy="43651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4C6A65-97A6-7342-B6E1-6B0085BCA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040" y="4077072"/>
            <a:ext cx="4096246" cy="251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3103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Wrap-up</a:t>
            </a:r>
          </a:p>
          <a:p>
            <a:pPr lvl="1"/>
            <a:r>
              <a:rPr lang="en-GB" dirty="0"/>
              <a:t>Developing your skills</a:t>
            </a:r>
          </a:p>
          <a:p>
            <a:pPr lvl="2"/>
            <a:r>
              <a:rPr lang="en-GB" dirty="0"/>
              <a:t>Really can be daunting</a:t>
            </a:r>
          </a:p>
          <a:p>
            <a:pPr lvl="2"/>
            <a:r>
              <a:rPr lang="en-GB" dirty="0"/>
              <a:t>Find tasks that fit your current level of expertise</a:t>
            </a:r>
          </a:p>
          <a:p>
            <a:pPr lvl="2"/>
            <a:r>
              <a:rPr lang="en-GB" dirty="0"/>
              <a:t>Push yourself in small &amp; incremental steps</a:t>
            </a:r>
          </a:p>
          <a:p>
            <a:pPr lvl="2"/>
            <a:r>
              <a:rPr lang="en-GB" dirty="0"/>
              <a:t>Use your colleagues and staff to help you develop</a:t>
            </a:r>
          </a:p>
          <a:p>
            <a:pPr lvl="2"/>
            <a:r>
              <a:rPr lang="en-GB" dirty="0"/>
              <a:t>Develop you EI to deal out and cope with feedback</a:t>
            </a:r>
          </a:p>
          <a:p>
            <a:pPr lvl="2"/>
            <a:r>
              <a:rPr lang="en-GB" dirty="0"/>
              <a:t>Remember there are many sources of development, not least </a:t>
            </a:r>
            <a:r>
              <a:rPr lang="en-GB" dirty="0" err="1"/>
              <a:t>interweb</a:t>
            </a:r>
            <a:r>
              <a:rPr lang="en-GB" dirty="0"/>
              <a:t> resources.</a:t>
            </a:r>
          </a:p>
          <a:p>
            <a:pPr lvl="2"/>
            <a:r>
              <a:rPr lang="en-GB" dirty="0"/>
              <a:t>Look at the portfolio potential of everything you do</a:t>
            </a:r>
          </a:p>
          <a:p>
            <a:pPr lvl="3"/>
            <a:r>
              <a:rPr lang="en-GB" dirty="0"/>
              <a:t>It doesn’t all have to go on your portfolio, but you will have more choice in what you choose from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63349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Questions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848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US" sz="2200" u="sng" dirty="0">
                <a:hlinkClick r:id="rId2"/>
              </a:rPr>
              <a:t>https://jobs.gamesindustry.biz/kwalee/leamington-spa/midlands/united-kingdom/uk-and-europe/junior-games-artist-id96538</a:t>
            </a:r>
            <a:endParaRPr lang="en-GB" sz="2200" dirty="0"/>
          </a:p>
          <a:p>
            <a:pPr lvl="2"/>
            <a:endParaRPr lang="en-GB" dirty="0"/>
          </a:p>
          <a:p>
            <a:pPr lvl="1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122ABC-BFAE-A44F-B760-F89AEB6D6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3284984"/>
            <a:ext cx="65024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0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US" sz="2200" u="sng" dirty="0">
                <a:hlinkClick r:id="rId2"/>
              </a:rPr>
              <a:t>https://jobs.gamesindustry.biz/kwalee/leamington-spa/midlands/united-kingdom/uk-and-europe/junior-games-artist-id96538</a:t>
            </a:r>
            <a:endParaRPr lang="en-US" sz="2200" u="sng" dirty="0"/>
          </a:p>
          <a:p>
            <a:pPr lvl="1"/>
            <a:endParaRPr lang="en-US" sz="2200" u="sng" dirty="0"/>
          </a:p>
          <a:p>
            <a:pPr lvl="2"/>
            <a:r>
              <a:rPr lang="en-US" sz="1800" dirty="0"/>
              <a:t>Effectively</a:t>
            </a:r>
            <a:endParaRPr lang="en-GB" sz="1800" dirty="0"/>
          </a:p>
          <a:p>
            <a:pPr lvl="3"/>
            <a:r>
              <a:rPr lang="en-GB" dirty="0"/>
              <a:t>‘concepting’  -&gt; good at life drawing, traditional media</a:t>
            </a:r>
          </a:p>
          <a:p>
            <a:pPr lvl="3"/>
            <a:r>
              <a:rPr lang="en-GB" dirty="0"/>
              <a:t>Digital drawing / illustration</a:t>
            </a:r>
          </a:p>
          <a:p>
            <a:pPr lvl="3"/>
            <a:r>
              <a:rPr lang="en-GB" dirty="0"/>
              <a:t>Some graphic design</a:t>
            </a:r>
          </a:p>
          <a:p>
            <a:pPr lvl="3"/>
            <a:r>
              <a:rPr lang="en-GB" dirty="0"/>
              <a:t>‘animation’ (probably 2D)</a:t>
            </a:r>
          </a:p>
          <a:p>
            <a:pPr lvl="3"/>
            <a:r>
              <a:rPr lang="en-GB" dirty="0"/>
              <a:t>Unity ‘knowledge’ (UI work?)</a:t>
            </a:r>
          </a:p>
          <a:p>
            <a:pPr lvl="2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216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What skills do you actually need / want to develop?</a:t>
            </a:r>
          </a:p>
          <a:p>
            <a:pPr lvl="1"/>
            <a:r>
              <a:rPr lang="en-GB" dirty="0"/>
              <a:t>Art</a:t>
            </a:r>
          </a:p>
          <a:p>
            <a:pPr lvl="2"/>
            <a:r>
              <a:rPr lang="en-US" sz="1800" u="sng" dirty="0">
                <a:hlinkClick r:id="rId2"/>
              </a:rPr>
              <a:t>https://jobs.gamesindustry.biz/gamer-network/uk-and-europe/junior-graphic-designer---artworker-gamer-network-id105393</a:t>
            </a:r>
            <a:endParaRPr lang="en-GB" sz="1800" dirty="0"/>
          </a:p>
          <a:p>
            <a:pPr lvl="2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FE7571-C317-1E47-A91E-7262254BE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877090"/>
            <a:ext cx="4402832" cy="38391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EEBD1D-19B7-5941-9E9D-C3E89C6FC1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95" r="1717"/>
          <a:stretch/>
        </p:blipFill>
        <p:spPr>
          <a:xfrm>
            <a:off x="4932040" y="3501008"/>
            <a:ext cx="4051774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62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13341</TotalTime>
  <Words>2542</Words>
  <Application>Microsoft Macintosh PowerPoint</Application>
  <PresentationFormat>On-screen Show (4:3)</PresentationFormat>
  <Paragraphs>416</Paragraphs>
  <Slides>61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4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Lewis, Gareth</cp:lastModifiedBy>
  <cp:revision>817</cp:revision>
  <cp:lastPrinted>2019-09-27T12:33:46Z</cp:lastPrinted>
  <dcterms:created xsi:type="dcterms:W3CDTF">2008-11-22T10:38:31Z</dcterms:created>
  <dcterms:modified xsi:type="dcterms:W3CDTF">2019-10-11T14:28:08Z</dcterms:modified>
</cp:coreProperties>
</file>

<file path=docProps/thumbnail.jpeg>
</file>